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797" r:id="rId2"/>
    <p:sldId id="20730" r:id="rId3"/>
    <p:sldId id="20716" r:id="rId4"/>
    <p:sldId id="20717" r:id="rId5"/>
    <p:sldId id="809" r:id="rId6"/>
    <p:sldId id="810" r:id="rId7"/>
    <p:sldId id="20740" r:id="rId8"/>
    <p:sldId id="20742" r:id="rId9"/>
    <p:sldId id="835" r:id="rId10"/>
    <p:sldId id="20741" r:id="rId11"/>
    <p:sldId id="20736" r:id="rId12"/>
    <p:sldId id="20737" r:id="rId13"/>
    <p:sldId id="20738" r:id="rId14"/>
    <p:sldId id="20739" r:id="rId15"/>
    <p:sldId id="20686" r:id="rId16"/>
    <p:sldId id="20732" r:id="rId17"/>
    <p:sldId id="834" r:id="rId18"/>
    <p:sldId id="20687" r:id="rId19"/>
    <p:sldId id="814" r:id="rId20"/>
    <p:sldId id="738" r:id="rId21"/>
    <p:sldId id="20690" r:id="rId22"/>
    <p:sldId id="20701" r:id="rId23"/>
    <p:sldId id="206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112" d="100"/>
          <a:sy n="112" d="100"/>
        </p:scale>
        <p:origin x="3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5BF0E-E171-42B9-8705-B8C8C4D17CF9}"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A030B-1BA5-4C9B-ACA3-B79AC285CE11}" type="slidenum">
              <a:rPr lang="en-US" smtClean="0"/>
              <a:t>‹#›</a:t>
            </a:fld>
            <a:endParaRPr lang="en-US"/>
          </a:p>
        </p:txBody>
      </p:sp>
    </p:spTree>
    <p:extLst>
      <p:ext uri="{BB962C8B-B14F-4D97-AF65-F5344CB8AC3E}">
        <p14:creationId xmlns:p14="http://schemas.microsoft.com/office/powerpoint/2010/main" val="396399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00C90A-46E3-4F6E-95A0-391D41793F4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9440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0191" name="Rectangle 15"/>
          <p:cNvSpPr>
            <a:spLocks noGrp="1" noChangeArrowheads="1"/>
          </p:cNvSpPr>
          <p:nvPr>
            <p:ph type="ctrTitle"/>
          </p:nvPr>
        </p:nvSpPr>
        <p:spPr>
          <a:xfrm>
            <a:off x="508000" y="1708098"/>
            <a:ext cx="8009468" cy="1600200"/>
          </a:xfr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sp>
        <p:nvSpPr>
          <p:cNvPr id="15" name="Text Placeholder 17"/>
          <p:cNvSpPr>
            <a:spLocks noGrp="1"/>
          </p:cNvSpPr>
          <p:nvPr>
            <p:ph type="body" sz="quarter" idx="12" hasCustomPrompt="1"/>
          </p:nvPr>
        </p:nvSpPr>
        <p:spPr>
          <a:xfrm>
            <a:off x="6839096" y="4489851"/>
            <a:ext cx="4844904" cy="1550601"/>
          </a:xfrm>
        </p:spPr>
        <p:txBody>
          <a:bodyPr/>
          <a:lstStyle>
            <a:lvl1pPr marL="0" indent="0" algn="r">
              <a:buNone/>
              <a:defRPr b="1"/>
            </a:lvl1pPr>
          </a:lstStyle>
          <a:p>
            <a:pPr lvl="0"/>
            <a:r>
              <a:rPr lang="en-US" dirty="0"/>
              <a:t>Click to add subtitle</a:t>
            </a:r>
          </a:p>
        </p:txBody>
      </p:sp>
      <p:sp>
        <p:nvSpPr>
          <p:cNvPr id="16" name="Rectangle 15"/>
          <p:cNvSpPr/>
          <p:nvPr userDrawn="1"/>
        </p:nvSpPr>
        <p:spPr>
          <a:xfrm>
            <a:off x="508001" y="281928"/>
            <a:ext cx="11175999" cy="707886"/>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noProof="0" dirty="0">
                <a:solidFill>
                  <a:schemeClr val="tx1"/>
                </a:solidFill>
                <a:latin typeface="Tahoma" charset="0"/>
                <a:ea typeface="+mn-ea"/>
                <a:cs typeface="+mn-cs"/>
              </a:rPr>
              <a:t>448</a:t>
            </a:r>
            <a:r>
              <a:rPr lang="en-US" sz="4000" b="1" kern="1200" baseline="0" noProof="0" dirty="0">
                <a:solidFill>
                  <a:schemeClr val="tx1"/>
                </a:solidFill>
                <a:latin typeface="Tahoma" charset="0"/>
                <a:ea typeface="+mn-ea"/>
                <a:cs typeface="+mn-cs"/>
              </a:rPr>
              <a:t>th</a:t>
            </a:r>
            <a:r>
              <a:rPr lang="en-US" sz="4000" b="1" kern="1200" noProof="0" dirty="0">
                <a:solidFill>
                  <a:schemeClr val="tx1"/>
                </a:solidFill>
                <a:latin typeface="Tahoma" charset="0"/>
                <a:ea typeface="+mn-ea"/>
                <a:cs typeface="+mn-cs"/>
              </a:rPr>
              <a:t> Supply Chain Management Wing</a:t>
            </a:r>
          </a:p>
        </p:txBody>
      </p:sp>
      <p:sp>
        <p:nvSpPr>
          <p:cNvPr id="11" name="object 5"/>
          <p:cNvSpPr/>
          <p:nvPr userDrawn="1"/>
        </p:nvSpPr>
        <p:spPr>
          <a:xfrm>
            <a:off x="472975" y="3336154"/>
            <a:ext cx="2899489" cy="2872549"/>
          </a:xfrm>
          <a:prstGeom prst="rect">
            <a:avLst/>
          </a:prstGeom>
          <a:blipFill>
            <a:blip r:embed="rId2" cstate="print"/>
            <a:stretch>
              <a:fillRect/>
            </a:stretch>
          </a:blipFill>
        </p:spPr>
        <p:txBody>
          <a:bodyPr wrap="square" lIns="0" tIns="0" rIns="0" bIns="0" rtlCol="0"/>
          <a:lstStyle/>
          <a:p>
            <a:endParaRPr/>
          </a:p>
        </p:txBody>
      </p:sp>
      <p:sp>
        <p:nvSpPr>
          <p:cNvPr id="4" name="Text Box 13">
            <a:extLst>
              <a:ext uri="{FF2B5EF4-FFF2-40B4-BE49-F238E27FC236}">
                <a16:creationId xmlns:a16="http://schemas.microsoft.com/office/drawing/2014/main" id="{D15EF722-AFD8-3D06-9356-44482314ED58}"/>
              </a:ext>
            </a:extLst>
          </p:cNvPr>
          <p:cNvSpPr txBox="1">
            <a:spLocks noChangeArrowheads="1"/>
          </p:cNvSpPr>
          <p:nvPr userDrawn="1"/>
        </p:nvSpPr>
        <p:spPr bwMode="auto">
          <a:xfrm>
            <a:off x="1742017" y="6491289"/>
            <a:ext cx="8737600" cy="338137"/>
          </a:xfrm>
          <a:prstGeom prst="rect">
            <a:avLst/>
          </a:prstGeom>
          <a:noFill/>
          <a:ln>
            <a:noFill/>
          </a:ln>
        </p:spPr>
        <p:txBody>
          <a:bodyPr>
            <a:spAutoFit/>
          </a:bodyPr>
          <a:lstStyle>
            <a:lvl1pPr eaLnBrk="0" hangingPunct="0">
              <a:defRPr sz="6000">
                <a:solidFill>
                  <a:schemeClr val="tx1"/>
                </a:solidFill>
                <a:latin typeface="Arial" charset="0"/>
                <a:cs typeface="Arial" charset="0"/>
              </a:defRPr>
            </a:lvl1pPr>
            <a:lvl2pPr marL="742950" indent="-285750" eaLnBrk="0" hangingPunct="0">
              <a:defRPr sz="6000">
                <a:solidFill>
                  <a:schemeClr val="tx1"/>
                </a:solidFill>
                <a:latin typeface="Arial" charset="0"/>
                <a:cs typeface="Arial" charset="0"/>
              </a:defRPr>
            </a:lvl2pPr>
            <a:lvl3pPr marL="1143000" indent="-228600" eaLnBrk="0" hangingPunct="0">
              <a:defRPr sz="6000">
                <a:solidFill>
                  <a:schemeClr val="tx1"/>
                </a:solidFill>
                <a:latin typeface="Arial" charset="0"/>
                <a:cs typeface="Arial" charset="0"/>
              </a:defRPr>
            </a:lvl3pPr>
            <a:lvl4pPr marL="1600200" indent="-228600" eaLnBrk="0" hangingPunct="0">
              <a:defRPr sz="6000">
                <a:solidFill>
                  <a:schemeClr val="tx1"/>
                </a:solidFill>
                <a:latin typeface="Arial" charset="0"/>
                <a:cs typeface="Arial" charset="0"/>
              </a:defRPr>
            </a:lvl4pPr>
            <a:lvl5pPr marL="2057400" indent="-228600" eaLnBrk="0" hangingPunct="0">
              <a:defRPr sz="6000">
                <a:solidFill>
                  <a:schemeClr val="tx1"/>
                </a:solidFill>
                <a:latin typeface="Arial" charset="0"/>
                <a:cs typeface="Arial" charset="0"/>
              </a:defRPr>
            </a:lvl5pPr>
            <a:lvl6pPr marL="2514600" indent="-228600" eaLnBrk="0" fontAlgn="base" hangingPunct="0">
              <a:spcBef>
                <a:spcPct val="0"/>
              </a:spcBef>
              <a:spcAft>
                <a:spcPct val="0"/>
              </a:spcAft>
              <a:defRPr sz="6000">
                <a:solidFill>
                  <a:schemeClr val="tx1"/>
                </a:solidFill>
                <a:latin typeface="Arial" charset="0"/>
                <a:cs typeface="Arial" charset="0"/>
              </a:defRPr>
            </a:lvl6pPr>
            <a:lvl7pPr marL="2971800" indent="-228600" eaLnBrk="0" fontAlgn="base" hangingPunct="0">
              <a:spcBef>
                <a:spcPct val="0"/>
              </a:spcBef>
              <a:spcAft>
                <a:spcPct val="0"/>
              </a:spcAft>
              <a:defRPr sz="6000">
                <a:solidFill>
                  <a:schemeClr val="tx1"/>
                </a:solidFill>
                <a:latin typeface="Arial" charset="0"/>
                <a:cs typeface="Arial" charset="0"/>
              </a:defRPr>
            </a:lvl7pPr>
            <a:lvl8pPr marL="3429000" indent="-228600" eaLnBrk="0" fontAlgn="base" hangingPunct="0">
              <a:spcBef>
                <a:spcPct val="0"/>
              </a:spcBef>
              <a:spcAft>
                <a:spcPct val="0"/>
              </a:spcAft>
              <a:defRPr sz="6000">
                <a:solidFill>
                  <a:schemeClr val="tx1"/>
                </a:solidFill>
                <a:latin typeface="Arial" charset="0"/>
                <a:cs typeface="Arial" charset="0"/>
              </a:defRPr>
            </a:lvl8pPr>
            <a:lvl9pPr marL="3886200" indent="-228600" eaLnBrk="0" fontAlgn="base" hangingPunct="0">
              <a:spcBef>
                <a:spcPct val="0"/>
              </a:spcBef>
              <a:spcAft>
                <a:spcPct val="0"/>
              </a:spcAft>
              <a:defRPr sz="6000">
                <a:solidFill>
                  <a:schemeClr val="tx1"/>
                </a:solidFill>
                <a:latin typeface="Arial" charset="0"/>
                <a:cs typeface="Arial" charset="0"/>
              </a:defRPr>
            </a:lvl9pPr>
          </a:lstStyle>
          <a:p>
            <a:pPr algn="ctr">
              <a:spcBef>
                <a:spcPct val="50000"/>
              </a:spcBef>
              <a:defRPr/>
            </a:pPr>
            <a:r>
              <a:rPr lang="en-US" sz="1600" b="1" i="1" dirty="0">
                <a:solidFill>
                  <a:srgbClr val="002060"/>
                </a:solidFill>
                <a:effectLst>
                  <a:outerShdw blurRad="38100" dist="38100" dir="2700000" algn="tl">
                    <a:srgbClr val="000000">
                      <a:alpha val="43137"/>
                    </a:srgbClr>
                  </a:outerShdw>
                </a:effectLst>
                <a:latin typeface="Century Schoolbook" panose="02040604050505020304" pitchFamily="18" charset="0"/>
              </a:rPr>
              <a:t>Supplying Warfighter Dominance</a:t>
            </a:r>
          </a:p>
        </p:txBody>
      </p:sp>
    </p:spTree>
    <p:extLst>
      <p:ext uri="{BB962C8B-B14F-4D97-AF65-F5344CB8AC3E}">
        <p14:creationId xmlns:p14="http://schemas.microsoft.com/office/powerpoint/2010/main" val="34877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4" name="Rectangle 2"/>
          <p:cNvSpPr>
            <a:spLocks noGrp="1" noChangeArrowheads="1"/>
          </p:cNvSpPr>
          <p:nvPr>
            <p:ph type="title"/>
          </p:nvPr>
        </p:nvSpPr>
        <p:spPr>
          <a:xfrm>
            <a:off x="1524000" y="47625"/>
            <a:ext cx="9127067" cy="1143000"/>
          </a:xfrm>
        </p:spPr>
        <p:txBody>
          <a:bodyPr/>
          <a:lstStyle/>
          <a:p>
            <a:r>
              <a:rPr lang="en-US" dirty="0"/>
              <a:t>Purpose</a:t>
            </a:r>
            <a:endParaRPr lang="en-US" sz="3200" dirty="0"/>
          </a:p>
        </p:txBody>
      </p:sp>
      <p:sp>
        <p:nvSpPr>
          <p:cNvPr id="12" name="Content Placeholder 2"/>
          <p:cNvSpPr>
            <a:spLocks noGrp="1"/>
          </p:cNvSpPr>
          <p:nvPr>
            <p:ph idx="1"/>
          </p:nvPr>
        </p:nvSpPr>
        <p:spPr>
          <a:xfrm>
            <a:off x="437576" y="2438400"/>
            <a:ext cx="11197167" cy="946150"/>
          </a:xfrm>
        </p:spPr>
        <p:txBody>
          <a:bodyPr anchor="ctr"/>
          <a:lstStyle>
            <a:lvl1pPr marL="0" indent="0" algn="ctr">
              <a:buNone/>
              <a:defRPr sz="2800" i="1"/>
            </a:lvl1pPr>
            <a:lvl2pPr algn="ctr">
              <a:defRPr/>
            </a:lvl2pPr>
            <a:lvl3pPr algn="ctr">
              <a:defRPr/>
            </a:lvl3pPr>
            <a:lvl4pPr algn="ctr">
              <a:defRPr/>
            </a:lvl4pPr>
            <a:lvl5pPr algn="ctr">
              <a:defRPr b="1"/>
            </a:lvl5pPr>
          </a:lstStyle>
          <a:p>
            <a:pPr lvl="0"/>
            <a:r>
              <a:rPr lang="en-US" dirty="0"/>
              <a:t>Click to edit Master text styles</a:t>
            </a:r>
          </a:p>
        </p:txBody>
      </p:sp>
      <p:sp>
        <p:nvSpPr>
          <p:cNvPr id="11" name="object 5"/>
          <p:cNvSpPr/>
          <p:nvPr userDrawn="1"/>
        </p:nvSpPr>
        <p:spPr>
          <a:xfrm>
            <a:off x="65262" y="60391"/>
            <a:ext cx="949273" cy="968606"/>
          </a:xfrm>
          <a:prstGeom prst="rect">
            <a:avLst/>
          </a:prstGeom>
          <a:blipFill>
            <a:blip r:embed="rId2" cstate="print"/>
            <a:stretch>
              <a:fillRect/>
            </a:stretch>
          </a:blipFill>
        </p:spPr>
        <p:txBody>
          <a:bodyPr wrap="square" lIns="0" tIns="0" rIns="0" bIns="0" rtlCol="0"/>
          <a:lstStyle/>
          <a:p>
            <a:endParaRPr/>
          </a:p>
        </p:txBody>
      </p:sp>
      <p:sp>
        <p:nvSpPr>
          <p:cNvPr id="15" name="TextBox 14"/>
          <p:cNvSpPr txBox="1"/>
          <p:nvPr userDrawn="1"/>
        </p:nvSpPr>
        <p:spPr>
          <a:xfrm>
            <a:off x="193604" y="6442635"/>
            <a:ext cx="2361208" cy="461665"/>
          </a:xfrm>
          <a:prstGeom prst="rect">
            <a:avLst/>
          </a:prstGeom>
          <a:noFill/>
        </p:spPr>
        <p:txBody>
          <a:bodyPr wrap="square" rtlCol="0">
            <a:spAutoFit/>
          </a:bodyPr>
          <a:lstStyle/>
          <a:p>
            <a:pPr algn="l" fontAlgn="auto">
              <a:spcBef>
                <a:spcPts val="0"/>
              </a:spcBef>
              <a:spcAft>
                <a:spcPts val="0"/>
              </a:spcAft>
            </a:pPr>
            <a:r>
              <a:rPr kumimoji="0" lang="en-US" sz="1200" b="1" i="0" u="none" strike="noStrike" kern="1200" cap="none" spc="0" normalizeH="0" baseline="0" noProof="0" dirty="0">
                <a:ln>
                  <a:noFill/>
                </a:ln>
                <a:solidFill>
                  <a:srgbClr val="00B050"/>
                </a:solidFill>
                <a:effectLst/>
                <a:uLnTx/>
                <a:uFillTx/>
                <a:latin typeface="Arial"/>
                <a:ea typeface="+mn-ea"/>
                <a:cs typeface="+mn-cs"/>
              </a:rPr>
              <a:t>UNCLASSIFIED</a:t>
            </a:r>
            <a:endParaRPr lang="en-US" sz="1200" b="1" dirty="0">
              <a:solidFill>
                <a:srgbClr val="00B050"/>
              </a:solidFill>
              <a:latin typeface="Arial"/>
            </a:endParaRPr>
          </a:p>
          <a:p>
            <a:pPr algn="l" fontAlgn="auto">
              <a:spcBef>
                <a:spcPts val="0"/>
              </a:spcBef>
              <a:spcAft>
                <a:spcPts val="0"/>
              </a:spcAft>
            </a:pPr>
            <a:r>
              <a:rPr lang="en-US" sz="1200" b="0" dirty="0">
                <a:solidFill>
                  <a:schemeClr val="tx1"/>
                </a:solidFill>
                <a:latin typeface="Arial"/>
              </a:rPr>
              <a:t>Briefer:  429</a:t>
            </a:r>
            <a:r>
              <a:rPr lang="en-US" sz="1200" b="0" baseline="30000" dirty="0">
                <a:solidFill>
                  <a:schemeClr val="tx1"/>
                </a:solidFill>
                <a:latin typeface="Arial"/>
              </a:rPr>
              <a:t>th</a:t>
            </a:r>
            <a:r>
              <a:rPr lang="en-US" sz="1200" b="0" dirty="0">
                <a:solidFill>
                  <a:schemeClr val="tx1"/>
                </a:solidFill>
                <a:latin typeface="Arial"/>
              </a:rPr>
              <a:t> SCMS/GUMD</a:t>
            </a:r>
          </a:p>
        </p:txBody>
      </p:sp>
      <p:sp>
        <p:nvSpPr>
          <p:cNvPr id="4" name="Text Box 13">
            <a:extLst>
              <a:ext uri="{FF2B5EF4-FFF2-40B4-BE49-F238E27FC236}">
                <a16:creationId xmlns:a16="http://schemas.microsoft.com/office/drawing/2014/main" id="{072941DF-351B-7BD9-BB24-D4EA34FFE289}"/>
              </a:ext>
            </a:extLst>
          </p:cNvPr>
          <p:cNvSpPr txBox="1">
            <a:spLocks noChangeArrowheads="1"/>
          </p:cNvSpPr>
          <p:nvPr userDrawn="1"/>
        </p:nvSpPr>
        <p:spPr bwMode="auto">
          <a:xfrm>
            <a:off x="1742017" y="6491289"/>
            <a:ext cx="8737600" cy="338137"/>
          </a:xfrm>
          <a:prstGeom prst="rect">
            <a:avLst/>
          </a:prstGeom>
          <a:noFill/>
          <a:ln>
            <a:noFill/>
          </a:ln>
        </p:spPr>
        <p:txBody>
          <a:bodyPr>
            <a:spAutoFit/>
          </a:bodyPr>
          <a:lstStyle>
            <a:lvl1pPr eaLnBrk="0" hangingPunct="0">
              <a:defRPr sz="6000">
                <a:solidFill>
                  <a:schemeClr val="tx1"/>
                </a:solidFill>
                <a:latin typeface="Arial" charset="0"/>
                <a:cs typeface="Arial" charset="0"/>
              </a:defRPr>
            </a:lvl1pPr>
            <a:lvl2pPr marL="742950" indent="-285750" eaLnBrk="0" hangingPunct="0">
              <a:defRPr sz="6000">
                <a:solidFill>
                  <a:schemeClr val="tx1"/>
                </a:solidFill>
                <a:latin typeface="Arial" charset="0"/>
                <a:cs typeface="Arial" charset="0"/>
              </a:defRPr>
            </a:lvl2pPr>
            <a:lvl3pPr marL="1143000" indent="-228600" eaLnBrk="0" hangingPunct="0">
              <a:defRPr sz="6000">
                <a:solidFill>
                  <a:schemeClr val="tx1"/>
                </a:solidFill>
                <a:latin typeface="Arial" charset="0"/>
                <a:cs typeface="Arial" charset="0"/>
              </a:defRPr>
            </a:lvl3pPr>
            <a:lvl4pPr marL="1600200" indent="-228600" eaLnBrk="0" hangingPunct="0">
              <a:defRPr sz="6000">
                <a:solidFill>
                  <a:schemeClr val="tx1"/>
                </a:solidFill>
                <a:latin typeface="Arial" charset="0"/>
                <a:cs typeface="Arial" charset="0"/>
              </a:defRPr>
            </a:lvl4pPr>
            <a:lvl5pPr marL="2057400" indent="-228600" eaLnBrk="0" hangingPunct="0">
              <a:defRPr sz="6000">
                <a:solidFill>
                  <a:schemeClr val="tx1"/>
                </a:solidFill>
                <a:latin typeface="Arial" charset="0"/>
                <a:cs typeface="Arial" charset="0"/>
              </a:defRPr>
            </a:lvl5pPr>
            <a:lvl6pPr marL="2514600" indent="-228600" eaLnBrk="0" fontAlgn="base" hangingPunct="0">
              <a:spcBef>
                <a:spcPct val="0"/>
              </a:spcBef>
              <a:spcAft>
                <a:spcPct val="0"/>
              </a:spcAft>
              <a:defRPr sz="6000">
                <a:solidFill>
                  <a:schemeClr val="tx1"/>
                </a:solidFill>
                <a:latin typeface="Arial" charset="0"/>
                <a:cs typeface="Arial" charset="0"/>
              </a:defRPr>
            </a:lvl6pPr>
            <a:lvl7pPr marL="2971800" indent="-228600" eaLnBrk="0" fontAlgn="base" hangingPunct="0">
              <a:spcBef>
                <a:spcPct val="0"/>
              </a:spcBef>
              <a:spcAft>
                <a:spcPct val="0"/>
              </a:spcAft>
              <a:defRPr sz="6000">
                <a:solidFill>
                  <a:schemeClr val="tx1"/>
                </a:solidFill>
                <a:latin typeface="Arial" charset="0"/>
                <a:cs typeface="Arial" charset="0"/>
              </a:defRPr>
            </a:lvl7pPr>
            <a:lvl8pPr marL="3429000" indent="-228600" eaLnBrk="0" fontAlgn="base" hangingPunct="0">
              <a:spcBef>
                <a:spcPct val="0"/>
              </a:spcBef>
              <a:spcAft>
                <a:spcPct val="0"/>
              </a:spcAft>
              <a:defRPr sz="6000">
                <a:solidFill>
                  <a:schemeClr val="tx1"/>
                </a:solidFill>
                <a:latin typeface="Arial" charset="0"/>
                <a:cs typeface="Arial" charset="0"/>
              </a:defRPr>
            </a:lvl8pPr>
            <a:lvl9pPr marL="3886200" indent="-228600" eaLnBrk="0" fontAlgn="base" hangingPunct="0">
              <a:spcBef>
                <a:spcPct val="0"/>
              </a:spcBef>
              <a:spcAft>
                <a:spcPct val="0"/>
              </a:spcAft>
              <a:defRPr sz="6000">
                <a:solidFill>
                  <a:schemeClr val="tx1"/>
                </a:solidFill>
                <a:latin typeface="Arial" charset="0"/>
                <a:cs typeface="Arial" charset="0"/>
              </a:defRPr>
            </a:lvl9pPr>
          </a:lstStyle>
          <a:p>
            <a:pPr algn="ctr">
              <a:spcBef>
                <a:spcPct val="50000"/>
              </a:spcBef>
              <a:defRPr/>
            </a:pPr>
            <a:r>
              <a:rPr lang="en-US" sz="1600" b="1" i="1" dirty="0">
                <a:solidFill>
                  <a:srgbClr val="002060"/>
                </a:solidFill>
                <a:effectLst>
                  <a:outerShdw blurRad="38100" dist="38100" dir="2700000" algn="tl">
                    <a:srgbClr val="000000">
                      <a:alpha val="43137"/>
                    </a:srgbClr>
                  </a:outerShdw>
                </a:effectLst>
                <a:latin typeface="Century Schoolbook" panose="02040604050505020304" pitchFamily="18" charset="0"/>
              </a:rPr>
              <a:t>Supplying Warfighter Dominance</a:t>
            </a:r>
          </a:p>
        </p:txBody>
      </p:sp>
      <p:sp>
        <p:nvSpPr>
          <p:cNvPr id="3" name="object 5">
            <a:extLst>
              <a:ext uri="{FF2B5EF4-FFF2-40B4-BE49-F238E27FC236}">
                <a16:creationId xmlns:a16="http://schemas.microsoft.com/office/drawing/2014/main" id="{D40E55EF-6DA8-8640-B371-2D4DDFF9F87A}"/>
              </a:ext>
            </a:extLst>
          </p:cNvPr>
          <p:cNvSpPr/>
          <p:nvPr userDrawn="1"/>
        </p:nvSpPr>
        <p:spPr>
          <a:xfrm>
            <a:off x="11160532" y="59733"/>
            <a:ext cx="966839" cy="96926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5778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56682" y="69057"/>
            <a:ext cx="8494385" cy="1143000"/>
          </a:xfrm>
        </p:spPr>
        <p:txBody>
          <a:bodyPr/>
          <a:lstStyle/>
          <a:p>
            <a:r>
              <a:rPr lang="en-US" dirty="0"/>
              <a:t>Click to edit Master title style</a:t>
            </a:r>
          </a:p>
        </p:txBody>
      </p:sp>
      <p:sp>
        <p:nvSpPr>
          <p:cNvPr id="3" name="Content Placeholder 2"/>
          <p:cNvSpPr>
            <a:spLocks noGrp="1"/>
          </p:cNvSpPr>
          <p:nvPr>
            <p:ph idx="1"/>
          </p:nvPr>
        </p:nvSpPr>
        <p:spPr/>
        <p:txBody>
          <a:bodyPr/>
          <a:lstStyle>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2" name="object 5"/>
          <p:cNvSpPr/>
          <p:nvPr userDrawn="1"/>
        </p:nvSpPr>
        <p:spPr>
          <a:xfrm>
            <a:off x="103962" y="92897"/>
            <a:ext cx="966839" cy="969264"/>
          </a:xfrm>
          <a:prstGeom prst="rect">
            <a:avLst/>
          </a:prstGeom>
          <a:blipFill>
            <a:blip r:embed="rId2" cstate="print"/>
            <a:stretch>
              <a:fillRect/>
            </a:stretch>
          </a:blipFill>
        </p:spPr>
        <p:txBody>
          <a:bodyPr wrap="square" lIns="0" tIns="0" rIns="0" bIns="0" rtlCol="0"/>
          <a:lstStyle/>
          <a:p>
            <a:endParaRPr/>
          </a:p>
        </p:txBody>
      </p:sp>
      <p:sp>
        <p:nvSpPr>
          <p:cNvPr id="13" name="TextBox 12"/>
          <p:cNvSpPr txBox="1"/>
          <p:nvPr userDrawn="1"/>
        </p:nvSpPr>
        <p:spPr>
          <a:xfrm>
            <a:off x="193603" y="6459973"/>
            <a:ext cx="2690129" cy="461665"/>
          </a:xfrm>
          <a:prstGeom prst="rect">
            <a:avLst/>
          </a:prstGeom>
          <a:noFill/>
        </p:spPr>
        <p:txBody>
          <a:bodyPr wrap="square" rtlCol="0">
            <a:spAutoFit/>
          </a:bodyPr>
          <a:lstStyle/>
          <a:p>
            <a:pPr algn="l" fontAlgn="auto">
              <a:spcBef>
                <a:spcPts val="0"/>
              </a:spcBef>
              <a:spcAft>
                <a:spcPts val="0"/>
              </a:spcAft>
            </a:pPr>
            <a:r>
              <a:rPr kumimoji="0" lang="en-US" sz="1200" b="1" i="0" u="none" strike="noStrike" kern="1200" cap="none" spc="0" normalizeH="0" baseline="0" noProof="0" dirty="0">
                <a:ln>
                  <a:noFill/>
                </a:ln>
                <a:solidFill>
                  <a:srgbClr val="00B050"/>
                </a:solidFill>
                <a:effectLst/>
                <a:uLnTx/>
                <a:uFillTx/>
                <a:latin typeface="Arial"/>
                <a:ea typeface="+mn-ea"/>
                <a:cs typeface="+mn-cs"/>
              </a:rPr>
              <a:t>UNCLASSIFIED</a:t>
            </a:r>
            <a:endParaRPr lang="en-US" sz="1200" b="1" dirty="0">
              <a:solidFill>
                <a:srgbClr val="00B050"/>
              </a:solidFill>
              <a:latin typeface="Arial"/>
            </a:endParaRPr>
          </a:p>
          <a:p>
            <a:pPr algn="l" fontAlgn="auto">
              <a:spcBef>
                <a:spcPts val="0"/>
              </a:spcBef>
              <a:spcAft>
                <a:spcPts val="0"/>
              </a:spcAft>
            </a:pPr>
            <a:r>
              <a:rPr lang="en-US" sz="1200" b="0" dirty="0">
                <a:solidFill>
                  <a:schemeClr val="tx1"/>
                </a:solidFill>
                <a:latin typeface="Arial"/>
              </a:rPr>
              <a:t>Briefer:  429</a:t>
            </a:r>
            <a:r>
              <a:rPr lang="en-US" sz="1200" b="0" baseline="30000" dirty="0">
                <a:solidFill>
                  <a:schemeClr val="tx1"/>
                </a:solidFill>
                <a:latin typeface="Arial"/>
              </a:rPr>
              <a:t>th</a:t>
            </a:r>
            <a:r>
              <a:rPr lang="en-US" sz="1200" b="0" baseline="0" dirty="0">
                <a:solidFill>
                  <a:schemeClr val="tx1"/>
                </a:solidFill>
                <a:latin typeface="Arial"/>
              </a:rPr>
              <a:t> SCMS/GUMD</a:t>
            </a:r>
            <a:endParaRPr lang="en-US" sz="1200" b="0" dirty="0">
              <a:solidFill>
                <a:schemeClr val="tx1"/>
              </a:solidFill>
              <a:latin typeface="Arial"/>
            </a:endParaRPr>
          </a:p>
        </p:txBody>
      </p:sp>
      <p:sp>
        <p:nvSpPr>
          <p:cNvPr id="7" name="Text Box 13">
            <a:extLst>
              <a:ext uri="{FF2B5EF4-FFF2-40B4-BE49-F238E27FC236}">
                <a16:creationId xmlns:a16="http://schemas.microsoft.com/office/drawing/2014/main" id="{F42387F9-93F2-1F6A-A141-84E13D424CA7}"/>
              </a:ext>
            </a:extLst>
          </p:cNvPr>
          <p:cNvSpPr txBox="1">
            <a:spLocks noChangeArrowheads="1"/>
          </p:cNvSpPr>
          <p:nvPr userDrawn="1"/>
        </p:nvSpPr>
        <p:spPr bwMode="auto">
          <a:xfrm>
            <a:off x="1742017" y="6491289"/>
            <a:ext cx="8737600" cy="338137"/>
          </a:xfrm>
          <a:prstGeom prst="rect">
            <a:avLst/>
          </a:prstGeom>
          <a:noFill/>
          <a:ln>
            <a:noFill/>
          </a:ln>
        </p:spPr>
        <p:txBody>
          <a:bodyPr>
            <a:spAutoFit/>
          </a:bodyPr>
          <a:lstStyle>
            <a:lvl1pPr eaLnBrk="0" hangingPunct="0">
              <a:defRPr sz="6000">
                <a:solidFill>
                  <a:schemeClr val="tx1"/>
                </a:solidFill>
                <a:latin typeface="Arial" charset="0"/>
                <a:cs typeface="Arial" charset="0"/>
              </a:defRPr>
            </a:lvl1pPr>
            <a:lvl2pPr marL="742950" indent="-285750" eaLnBrk="0" hangingPunct="0">
              <a:defRPr sz="6000">
                <a:solidFill>
                  <a:schemeClr val="tx1"/>
                </a:solidFill>
                <a:latin typeface="Arial" charset="0"/>
                <a:cs typeface="Arial" charset="0"/>
              </a:defRPr>
            </a:lvl2pPr>
            <a:lvl3pPr marL="1143000" indent="-228600" eaLnBrk="0" hangingPunct="0">
              <a:defRPr sz="6000">
                <a:solidFill>
                  <a:schemeClr val="tx1"/>
                </a:solidFill>
                <a:latin typeface="Arial" charset="0"/>
                <a:cs typeface="Arial" charset="0"/>
              </a:defRPr>
            </a:lvl3pPr>
            <a:lvl4pPr marL="1600200" indent="-228600" eaLnBrk="0" hangingPunct="0">
              <a:defRPr sz="6000">
                <a:solidFill>
                  <a:schemeClr val="tx1"/>
                </a:solidFill>
                <a:latin typeface="Arial" charset="0"/>
                <a:cs typeface="Arial" charset="0"/>
              </a:defRPr>
            </a:lvl4pPr>
            <a:lvl5pPr marL="2057400" indent="-228600" eaLnBrk="0" hangingPunct="0">
              <a:defRPr sz="6000">
                <a:solidFill>
                  <a:schemeClr val="tx1"/>
                </a:solidFill>
                <a:latin typeface="Arial" charset="0"/>
                <a:cs typeface="Arial" charset="0"/>
              </a:defRPr>
            </a:lvl5pPr>
            <a:lvl6pPr marL="2514600" indent="-228600" eaLnBrk="0" fontAlgn="base" hangingPunct="0">
              <a:spcBef>
                <a:spcPct val="0"/>
              </a:spcBef>
              <a:spcAft>
                <a:spcPct val="0"/>
              </a:spcAft>
              <a:defRPr sz="6000">
                <a:solidFill>
                  <a:schemeClr val="tx1"/>
                </a:solidFill>
                <a:latin typeface="Arial" charset="0"/>
                <a:cs typeface="Arial" charset="0"/>
              </a:defRPr>
            </a:lvl6pPr>
            <a:lvl7pPr marL="2971800" indent="-228600" eaLnBrk="0" fontAlgn="base" hangingPunct="0">
              <a:spcBef>
                <a:spcPct val="0"/>
              </a:spcBef>
              <a:spcAft>
                <a:spcPct val="0"/>
              </a:spcAft>
              <a:defRPr sz="6000">
                <a:solidFill>
                  <a:schemeClr val="tx1"/>
                </a:solidFill>
                <a:latin typeface="Arial" charset="0"/>
                <a:cs typeface="Arial" charset="0"/>
              </a:defRPr>
            </a:lvl7pPr>
            <a:lvl8pPr marL="3429000" indent="-228600" eaLnBrk="0" fontAlgn="base" hangingPunct="0">
              <a:spcBef>
                <a:spcPct val="0"/>
              </a:spcBef>
              <a:spcAft>
                <a:spcPct val="0"/>
              </a:spcAft>
              <a:defRPr sz="6000">
                <a:solidFill>
                  <a:schemeClr val="tx1"/>
                </a:solidFill>
                <a:latin typeface="Arial" charset="0"/>
                <a:cs typeface="Arial" charset="0"/>
              </a:defRPr>
            </a:lvl8pPr>
            <a:lvl9pPr marL="3886200" indent="-228600" eaLnBrk="0" fontAlgn="base" hangingPunct="0">
              <a:spcBef>
                <a:spcPct val="0"/>
              </a:spcBef>
              <a:spcAft>
                <a:spcPct val="0"/>
              </a:spcAft>
              <a:defRPr sz="6000">
                <a:solidFill>
                  <a:schemeClr val="tx1"/>
                </a:solidFill>
                <a:latin typeface="Arial" charset="0"/>
                <a:cs typeface="Arial" charset="0"/>
              </a:defRPr>
            </a:lvl9pPr>
          </a:lstStyle>
          <a:p>
            <a:pPr algn="ctr">
              <a:spcBef>
                <a:spcPct val="50000"/>
              </a:spcBef>
              <a:defRPr/>
            </a:pPr>
            <a:r>
              <a:rPr lang="en-US" sz="1600" b="1" i="1" dirty="0">
                <a:solidFill>
                  <a:srgbClr val="002060"/>
                </a:solidFill>
                <a:effectLst>
                  <a:outerShdw blurRad="38100" dist="38100" dir="2700000" algn="tl">
                    <a:srgbClr val="000000">
                      <a:alpha val="43137"/>
                    </a:srgbClr>
                  </a:outerShdw>
                </a:effectLst>
                <a:latin typeface="Century Schoolbook" panose="02040604050505020304" pitchFamily="18" charset="0"/>
              </a:rPr>
              <a:t>Supplying Warfighter Dominance</a:t>
            </a:r>
          </a:p>
        </p:txBody>
      </p:sp>
      <p:pic>
        <p:nvPicPr>
          <p:cNvPr id="6" name="Picture 5">
            <a:extLst>
              <a:ext uri="{FF2B5EF4-FFF2-40B4-BE49-F238E27FC236}">
                <a16:creationId xmlns:a16="http://schemas.microsoft.com/office/drawing/2014/main" id="{9679FCB3-F861-71E9-C5DA-A312FAE30FBC}"/>
              </a:ext>
            </a:extLst>
          </p:cNvPr>
          <p:cNvPicPr>
            <a:picLocks noChangeAspect="1"/>
          </p:cNvPicPr>
          <p:nvPr userDrawn="1"/>
        </p:nvPicPr>
        <p:blipFill>
          <a:blip r:embed="rId3"/>
          <a:stretch>
            <a:fillRect/>
          </a:stretch>
        </p:blipFill>
        <p:spPr>
          <a:xfrm>
            <a:off x="11118690" y="101482"/>
            <a:ext cx="969348" cy="969348"/>
          </a:xfrm>
          <a:prstGeom prst="rect">
            <a:avLst/>
          </a:prstGeom>
        </p:spPr>
      </p:pic>
    </p:spTree>
    <p:extLst>
      <p:ext uri="{BB962C8B-B14F-4D97-AF65-F5344CB8AC3E}">
        <p14:creationId xmlns:p14="http://schemas.microsoft.com/office/powerpoint/2010/main" val="193361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a:solidFill>
                  <a:srgbClr val="FFFFFF">
                    <a:lumMod val="50000"/>
                  </a:srgbClr>
                </a:solidFill>
              </a:rPr>
              <a:pPr>
                <a:defRPr/>
              </a:pPr>
              <a:t>‹#›</a:t>
            </a:fld>
            <a:endParaRPr lang="en-US" dirty="0">
              <a:solidFill>
                <a:srgbClr val="808080"/>
              </a:solidFill>
            </a:endParaRPr>
          </a:p>
        </p:txBody>
      </p:sp>
      <p:sp>
        <p:nvSpPr>
          <p:cNvPr id="8" name="Line 1035"/>
          <p:cNvSpPr>
            <a:spLocks noChangeShapeType="1"/>
          </p:cNvSpPr>
          <p:nvPr userDrawn="1"/>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9" name="Line 1036"/>
          <p:cNvSpPr>
            <a:spLocks noChangeShapeType="1"/>
          </p:cNvSpPr>
          <p:nvPr userDrawn="1"/>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14" name="Rectangle 2"/>
          <p:cNvSpPr>
            <a:spLocks noGrp="1" noChangeArrowheads="1"/>
          </p:cNvSpPr>
          <p:nvPr>
            <p:ph type="title"/>
          </p:nvPr>
        </p:nvSpPr>
        <p:spPr>
          <a:xfrm>
            <a:off x="1524000" y="47625"/>
            <a:ext cx="9127067" cy="1143000"/>
          </a:xfrm>
        </p:spPr>
        <p:txBody>
          <a:bodyPr/>
          <a:lstStyle/>
          <a:p>
            <a:r>
              <a:rPr lang="en-US" dirty="0"/>
              <a:t>Purpose</a:t>
            </a:r>
            <a:endParaRPr lang="en-US" sz="3200" dirty="0"/>
          </a:p>
        </p:txBody>
      </p:sp>
      <p:sp>
        <p:nvSpPr>
          <p:cNvPr id="12" name="Content Placeholder 2"/>
          <p:cNvSpPr>
            <a:spLocks noGrp="1"/>
          </p:cNvSpPr>
          <p:nvPr>
            <p:ph idx="1"/>
          </p:nvPr>
        </p:nvSpPr>
        <p:spPr>
          <a:xfrm>
            <a:off x="437576" y="2438400"/>
            <a:ext cx="11197167" cy="946150"/>
          </a:xfrm>
        </p:spPr>
        <p:txBody>
          <a:bodyPr anchor="ctr"/>
          <a:lstStyle>
            <a:lvl1pPr marL="0" indent="0" algn="ctr">
              <a:buNone/>
              <a:defRPr sz="2800" i="1"/>
            </a:lvl1pPr>
            <a:lvl2pPr algn="ctr">
              <a:defRPr/>
            </a:lvl2pPr>
            <a:lvl3pPr algn="ctr">
              <a:defRPr/>
            </a:lvl3pPr>
            <a:lvl4pPr algn="ctr">
              <a:defRPr/>
            </a:lvl4pPr>
            <a:lvl5pPr algn="ctr">
              <a:defRPr b="1"/>
            </a:lvl5pPr>
          </a:lstStyle>
          <a:p>
            <a:pPr lvl="0"/>
            <a:r>
              <a:rPr lang="en-US" dirty="0"/>
              <a:t>Click to edit Master text styles</a:t>
            </a:r>
          </a:p>
        </p:txBody>
      </p:sp>
      <p:sp>
        <p:nvSpPr>
          <p:cNvPr id="11" name="object 5"/>
          <p:cNvSpPr/>
          <p:nvPr userDrawn="1"/>
        </p:nvSpPr>
        <p:spPr>
          <a:xfrm>
            <a:off x="65262" y="60391"/>
            <a:ext cx="949273" cy="968606"/>
          </a:xfrm>
          <a:prstGeom prst="rect">
            <a:avLst/>
          </a:prstGeom>
          <a:blipFill>
            <a:blip r:embed="rId2" cstate="print"/>
            <a:stretch>
              <a:fillRect/>
            </a:stretch>
          </a:blipFill>
        </p:spPr>
        <p:txBody>
          <a:bodyPr wrap="square" lIns="0" tIns="0" rIns="0" bIns="0" rtlCol="0"/>
          <a:lstStyle/>
          <a:p>
            <a:endParaRPr/>
          </a:p>
        </p:txBody>
      </p:sp>
      <p:sp>
        <p:nvSpPr>
          <p:cNvPr id="15" name="TextBox 14"/>
          <p:cNvSpPr txBox="1"/>
          <p:nvPr userDrawn="1"/>
        </p:nvSpPr>
        <p:spPr>
          <a:xfrm>
            <a:off x="184639" y="6451600"/>
            <a:ext cx="2361208" cy="461665"/>
          </a:xfrm>
          <a:prstGeom prst="rect">
            <a:avLst/>
          </a:prstGeom>
          <a:noFill/>
        </p:spPr>
        <p:txBody>
          <a:bodyPr wrap="square" rtlCol="0">
            <a:spAutoFit/>
          </a:bodyPr>
          <a:lstStyle/>
          <a:p>
            <a:pPr algn="l" fontAlgn="auto">
              <a:spcBef>
                <a:spcPts val="0"/>
              </a:spcBef>
              <a:spcAft>
                <a:spcPts val="0"/>
              </a:spcAft>
            </a:pPr>
            <a:r>
              <a:rPr lang="en-US" sz="1200" b="1" dirty="0">
                <a:solidFill>
                  <a:srgbClr val="00B050"/>
                </a:solidFill>
                <a:latin typeface="Arial"/>
              </a:rPr>
              <a:t>UNCLASSIFIED</a:t>
            </a:r>
          </a:p>
          <a:p>
            <a:pPr algn="l" fontAlgn="auto">
              <a:spcBef>
                <a:spcPts val="0"/>
              </a:spcBef>
              <a:spcAft>
                <a:spcPts val="0"/>
              </a:spcAft>
            </a:pPr>
            <a:r>
              <a:rPr lang="en-US" sz="1200" b="0" dirty="0">
                <a:solidFill>
                  <a:schemeClr val="tx1"/>
                </a:solidFill>
                <a:latin typeface="Arial"/>
              </a:rPr>
              <a:t>Briefer:  429</a:t>
            </a:r>
            <a:r>
              <a:rPr lang="en-US" sz="1200" b="0" baseline="30000" dirty="0">
                <a:solidFill>
                  <a:schemeClr val="tx1"/>
                </a:solidFill>
                <a:latin typeface="Arial"/>
              </a:rPr>
              <a:t>th</a:t>
            </a:r>
            <a:r>
              <a:rPr lang="en-US" sz="1200" b="0" dirty="0">
                <a:solidFill>
                  <a:schemeClr val="tx1"/>
                </a:solidFill>
                <a:latin typeface="Arial"/>
              </a:rPr>
              <a:t> SCMS/GUMD</a:t>
            </a:r>
          </a:p>
        </p:txBody>
      </p:sp>
      <p:sp>
        <p:nvSpPr>
          <p:cNvPr id="4" name="object 5">
            <a:extLst>
              <a:ext uri="{FF2B5EF4-FFF2-40B4-BE49-F238E27FC236}">
                <a16:creationId xmlns:a16="http://schemas.microsoft.com/office/drawing/2014/main" id="{9C95E497-46F8-F81D-B293-6041A48F9C04}"/>
              </a:ext>
            </a:extLst>
          </p:cNvPr>
          <p:cNvSpPr/>
          <p:nvPr userDrawn="1"/>
        </p:nvSpPr>
        <p:spPr>
          <a:xfrm>
            <a:off x="11160532" y="59733"/>
            <a:ext cx="966839" cy="969264"/>
          </a:xfrm>
          <a:prstGeom prst="rect">
            <a:avLst/>
          </a:prstGeom>
          <a:blipFill>
            <a:blip r:embed="rId2" cstate="print"/>
            <a:stretch>
              <a:fillRect/>
            </a:stretch>
          </a:blipFill>
        </p:spPr>
        <p:txBody>
          <a:bodyPr wrap="square" lIns="0" tIns="0" rIns="0" bIns="0" rtlCol="0"/>
          <a:lstStyle/>
          <a:p>
            <a:endParaRPr/>
          </a:p>
        </p:txBody>
      </p:sp>
      <p:sp>
        <p:nvSpPr>
          <p:cNvPr id="7" name="Text Box 13">
            <a:extLst>
              <a:ext uri="{FF2B5EF4-FFF2-40B4-BE49-F238E27FC236}">
                <a16:creationId xmlns:a16="http://schemas.microsoft.com/office/drawing/2014/main" id="{0D64E5A0-3DC8-1FA6-485B-66029B3D91E9}"/>
              </a:ext>
            </a:extLst>
          </p:cNvPr>
          <p:cNvSpPr txBox="1">
            <a:spLocks noChangeArrowheads="1"/>
          </p:cNvSpPr>
          <p:nvPr userDrawn="1"/>
        </p:nvSpPr>
        <p:spPr bwMode="auto">
          <a:xfrm>
            <a:off x="1742017" y="6491289"/>
            <a:ext cx="8737600" cy="338137"/>
          </a:xfrm>
          <a:prstGeom prst="rect">
            <a:avLst/>
          </a:prstGeom>
          <a:noFill/>
          <a:ln>
            <a:noFill/>
          </a:ln>
        </p:spPr>
        <p:txBody>
          <a:bodyPr>
            <a:spAutoFit/>
          </a:bodyPr>
          <a:lstStyle>
            <a:lvl1pPr eaLnBrk="0" hangingPunct="0">
              <a:defRPr sz="6000">
                <a:solidFill>
                  <a:schemeClr val="tx1"/>
                </a:solidFill>
                <a:latin typeface="Arial" charset="0"/>
                <a:cs typeface="Arial" charset="0"/>
              </a:defRPr>
            </a:lvl1pPr>
            <a:lvl2pPr marL="742950" indent="-285750" eaLnBrk="0" hangingPunct="0">
              <a:defRPr sz="6000">
                <a:solidFill>
                  <a:schemeClr val="tx1"/>
                </a:solidFill>
                <a:latin typeface="Arial" charset="0"/>
                <a:cs typeface="Arial" charset="0"/>
              </a:defRPr>
            </a:lvl2pPr>
            <a:lvl3pPr marL="1143000" indent="-228600" eaLnBrk="0" hangingPunct="0">
              <a:defRPr sz="6000">
                <a:solidFill>
                  <a:schemeClr val="tx1"/>
                </a:solidFill>
                <a:latin typeface="Arial" charset="0"/>
                <a:cs typeface="Arial" charset="0"/>
              </a:defRPr>
            </a:lvl3pPr>
            <a:lvl4pPr marL="1600200" indent="-228600" eaLnBrk="0" hangingPunct="0">
              <a:defRPr sz="6000">
                <a:solidFill>
                  <a:schemeClr val="tx1"/>
                </a:solidFill>
                <a:latin typeface="Arial" charset="0"/>
                <a:cs typeface="Arial" charset="0"/>
              </a:defRPr>
            </a:lvl4pPr>
            <a:lvl5pPr marL="2057400" indent="-228600" eaLnBrk="0" hangingPunct="0">
              <a:defRPr sz="6000">
                <a:solidFill>
                  <a:schemeClr val="tx1"/>
                </a:solidFill>
                <a:latin typeface="Arial" charset="0"/>
                <a:cs typeface="Arial" charset="0"/>
              </a:defRPr>
            </a:lvl5pPr>
            <a:lvl6pPr marL="2514600" indent="-228600" eaLnBrk="0" fontAlgn="base" hangingPunct="0">
              <a:spcBef>
                <a:spcPct val="0"/>
              </a:spcBef>
              <a:spcAft>
                <a:spcPct val="0"/>
              </a:spcAft>
              <a:defRPr sz="6000">
                <a:solidFill>
                  <a:schemeClr val="tx1"/>
                </a:solidFill>
                <a:latin typeface="Arial" charset="0"/>
                <a:cs typeface="Arial" charset="0"/>
              </a:defRPr>
            </a:lvl6pPr>
            <a:lvl7pPr marL="2971800" indent="-228600" eaLnBrk="0" fontAlgn="base" hangingPunct="0">
              <a:spcBef>
                <a:spcPct val="0"/>
              </a:spcBef>
              <a:spcAft>
                <a:spcPct val="0"/>
              </a:spcAft>
              <a:defRPr sz="6000">
                <a:solidFill>
                  <a:schemeClr val="tx1"/>
                </a:solidFill>
                <a:latin typeface="Arial" charset="0"/>
                <a:cs typeface="Arial" charset="0"/>
              </a:defRPr>
            </a:lvl7pPr>
            <a:lvl8pPr marL="3429000" indent="-228600" eaLnBrk="0" fontAlgn="base" hangingPunct="0">
              <a:spcBef>
                <a:spcPct val="0"/>
              </a:spcBef>
              <a:spcAft>
                <a:spcPct val="0"/>
              </a:spcAft>
              <a:defRPr sz="6000">
                <a:solidFill>
                  <a:schemeClr val="tx1"/>
                </a:solidFill>
                <a:latin typeface="Arial" charset="0"/>
                <a:cs typeface="Arial" charset="0"/>
              </a:defRPr>
            </a:lvl8pPr>
            <a:lvl9pPr marL="3886200" indent="-228600" eaLnBrk="0" fontAlgn="base" hangingPunct="0">
              <a:spcBef>
                <a:spcPct val="0"/>
              </a:spcBef>
              <a:spcAft>
                <a:spcPct val="0"/>
              </a:spcAft>
              <a:defRPr sz="6000">
                <a:solidFill>
                  <a:schemeClr val="tx1"/>
                </a:solidFill>
                <a:latin typeface="Arial" charset="0"/>
                <a:cs typeface="Arial" charset="0"/>
              </a:defRPr>
            </a:lvl9pPr>
          </a:lstStyle>
          <a:p>
            <a:pPr algn="ctr">
              <a:spcBef>
                <a:spcPct val="50000"/>
              </a:spcBef>
              <a:defRPr/>
            </a:pPr>
            <a:r>
              <a:rPr lang="en-US" sz="1600" b="1" i="1" dirty="0">
                <a:solidFill>
                  <a:srgbClr val="002060"/>
                </a:solidFill>
                <a:effectLst>
                  <a:outerShdw blurRad="38100" dist="38100" dir="2700000" algn="tl">
                    <a:srgbClr val="000000">
                      <a:alpha val="43137"/>
                    </a:srgbClr>
                  </a:outerShdw>
                </a:effectLst>
                <a:latin typeface="Century Schoolbook" panose="02040604050505020304" pitchFamily="18" charset="0"/>
              </a:rPr>
              <a:t>Supplying Warfighter Dominance</a:t>
            </a:r>
          </a:p>
        </p:txBody>
      </p:sp>
    </p:spTree>
    <p:extLst>
      <p:ext uri="{BB962C8B-B14F-4D97-AF65-F5344CB8AC3E}">
        <p14:creationId xmlns:p14="http://schemas.microsoft.com/office/powerpoint/2010/main" val="3422732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eaLnBrk="0" hangingPunct="0">
              <a:defRPr/>
            </a:pPr>
            <a:fld id="{B5E6CACA-09AB-49BC-8429-8308382B75D4}" type="slidenum">
              <a:rPr lang="en-US">
                <a:solidFill>
                  <a:srgbClr val="FFFFFF">
                    <a:lumMod val="50000"/>
                  </a:srgbClr>
                </a:solidFill>
              </a:rPr>
              <a:pPr eaLnBrk="0" hangingPunct="0">
                <a:defRPr/>
              </a:pPr>
              <a:t>‹#›</a:t>
            </a:fld>
            <a:endParaRPr lang="en-US" dirty="0">
              <a:solidFill>
                <a:srgbClr val="FFFFFF">
                  <a:lumMod val="50000"/>
                </a:srgbClr>
              </a:solidFill>
            </a:endParaRPr>
          </a:p>
        </p:txBody>
      </p:sp>
      <p:sp>
        <p:nvSpPr>
          <p:cNvPr id="1029" name="Rectangle 1030"/>
          <p:cNvSpPr>
            <a:spLocks noGrp="1" noChangeArrowheads="1"/>
          </p:cNvSpPr>
          <p:nvPr>
            <p:ph type="title"/>
          </p:nvPr>
        </p:nvSpPr>
        <p:spPr bwMode="auto">
          <a:xfrm>
            <a:off x="2156682" y="69057"/>
            <a:ext cx="952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1040"/>
          <p:cNvSpPr>
            <a:spLocks noGrp="1" noChangeArrowheads="1"/>
          </p:cNvSpPr>
          <p:nvPr>
            <p:ph type="body" idx="1"/>
          </p:nvPr>
        </p:nvSpPr>
        <p:spPr bwMode="auto">
          <a:xfrm>
            <a:off x="437576" y="1283270"/>
            <a:ext cx="11197167"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2nd Bullet</a:t>
            </a:r>
          </a:p>
        </p:txBody>
      </p:sp>
    </p:spTree>
    <p:extLst>
      <p:ext uri="{BB962C8B-B14F-4D97-AF65-F5344CB8AC3E}">
        <p14:creationId xmlns:p14="http://schemas.microsoft.com/office/powerpoint/2010/main" val="1954033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6" r:id="rId4"/>
  </p:sldLayoutIdLst>
  <p:hf hd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AFSC.OL.SB@us.af.mi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429SCMS.SASPO.workflow@us.af.mi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429SCMS.SASPO.Workflow@us.af.mi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82FE5CA-B673-4951-5F40-672297D886D1}"/>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a:xfrm>
            <a:off x="1616649" y="306963"/>
            <a:ext cx="8989220" cy="553998"/>
          </a:xfrm>
        </p:spPr>
        <p:txBody>
          <a:bodyPr/>
          <a:lstStyle/>
          <a:p>
            <a:pPr algn="r"/>
            <a:r>
              <a:rPr lang="en-US" sz="3600" i="1" spc="-15" dirty="0">
                <a:solidFill>
                  <a:srgbClr val="131B76"/>
                </a:solidFill>
              </a:rPr>
              <a:t>Tinker AFB Opportunities</a:t>
            </a:r>
          </a:p>
        </p:txBody>
      </p:sp>
      <p:pic>
        <p:nvPicPr>
          <p:cNvPr id="4" name="Picture 3">
            <a:extLst>
              <a:ext uri="{FF2B5EF4-FFF2-40B4-BE49-F238E27FC236}">
                <a16:creationId xmlns:a16="http://schemas.microsoft.com/office/drawing/2014/main" id="{8282CA60-8976-2230-28E3-C9C029D2A943}"/>
              </a:ext>
            </a:extLst>
          </p:cNvPr>
          <p:cNvPicPr>
            <a:picLocks noChangeAspect="1"/>
          </p:cNvPicPr>
          <p:nvPr/>
        </p:nvPicPr>
        <p:blipFill>
          <a:blip r:embed="rId2"/>
          <a:stretch>
            <a:fillRect/>
          </a:stretch>
        </p:blipFill>
        <p:spPr>
          <a:xfrm>
            <a:off x="5991367" y="1328255"/>
            <a:ext cx="5705444" cy="2472564"/>
          </a:xfrm>
          <a:prstGeom prst="rect">
            <a:avLst/>
          </a:prstGeom>
        </p:spPr>
      </p:pic>
      <p:pic>
        <p:nvPicPr>
          <p:cNvPr id="6" name="Picture 5">
            <a:extLst>
              <a:ext uri="{FF2B5EF4-FFF2-40B4-BE49-F238E27FC236}">
                <a16:creationId xmlns:a16="http://schemas.microsoft.com/office/drawing/2014/main" id="{8D2735D2-B781-48A6-F093-7F364680DE3A}"/>
              </a:ext>
            </a:extLst>
          </p:cNvPr>
          <p:cNvPicPr>
            <a:picLocks noChangeAspect="1"/>
          </p:cNvPicPr>
          <p:nvPr/>
        </p:nvPicPr>
        <p:blipFill>
          <a:blip r:embed="rId3"/>
          <a:stretch>
            <a:fillRect/>
          </a:stretch>
        </p:blipFill>
        <p:spPr>
          <a:xfrm>
            <a:off x="495189" y="1328255"/>
            <a:ext cx="5359701" cy="2472564"/>
          </a:xfrm>
          <a:prstGeom prst="rect">
            <a:avLst/>
          </a:prstGeom>
        </p:spPr>
      </p:pic>
      <p:sp>
        <p:nvSpPr>
          <p:cNvPr id="7" name="TextBox 6">
            <a:extLst>
              <a:ext uri="{FF2B5EF4-FFF2-40B4-BE49-F238E27FC236}">
                <a16:creationId xmlns:a16="http://schemas.microsoft.com/office/drawing/2014/main" id="{0779A321-81EF-7733-A7A0-132371BCBC0D}"/>
              </a:ext>
            </a:extLst>
          </p:cNvPr>
          <p:cNvSpPr txBox="1"/>
          <p:nvPr/>
        </p:nvSpPr>
        <p:spPr>
          <a:xfrm>
            <a:off x="5991366" y="3239915"/>
            <a:ext cx="872141" cy="523220"/>
          </a:xfrm>
          <a:prstGeom prst="rect">
            <a:avLst/>
          </a:prstGeom>
          <a:noFill/>
        </p:spPr>
        <p:txBody>
          <a:bodyPr wrap="square" rtlCol="0">
            <a:spAutoFit/>
          </a:bodyPr>
          <a:lstStyle/>
          <a:p>
            <a:r>
              <a:rPr lang="en-US" sz="2800" b="1" dirty="0"/>
              <a:t>B-2</a:t>
            </a:r>
          </a:p>
        </p:txBody>
      </p:sp>
      <p:sp>
        <p:nvSpPr>
          <p:cNvPr id="8" name="TextBox 7">
            <a:extLst>
              <a:ext uri="{FF2B5EF4-FFF2-40B4-BE49-F238E27FC236}">
                <a16:creationId xmlns:a16="http://schemas.microsoft.com/office/drawing/2014/main" id="{3E3B78A5-C11D-7BDA-7428-DD1ED4E3B7D2}"/>
              </a:ext>
            </a:extLst>
          </p:cNvPr>
          <p:cNvSpPr txBox="1"/>
          <p:nvPr/>
        </p:nvSpPr>
        <p:spPr>
          <a:xfrm>
            <a:off x="517936" y="3316859"/>
            <a:ext cx="1002392" cy="523220"/>
          </a:xfrm>
          <a:prstGeom prst="rect">
            <a:avLst/>
          </a:prstGeom>
          <a:noFill/>
        </p:spPr>
        <p:txBody>
          <a:bodyPr wrap="square" rtlCol="0">
            <a:spAutoFit/>
          </a:bodyPr>
          <a:lstStyle/>
          <a:p>
            <a:r>
              <a:rPr lang="en-US" sz="2800" b="1" dirty="0"/>
              <a:t>A-10</a:t>
            </a:r>
          </a:p>
        </p:txBody>
      </p:sp>
      <p:pic>
        <p:nvPicPr>
          <p:cNvPr id="9" name="Picture 8">
            <a:extLst>
              <a:ext uri="{FF2B5EF4-FFF2-40B4-BE49-F238E27FC236}">
                <a16:creationId xmlns:a16="http://schemas.microsoft.com/office/drawing/2014/main" id="{31E80367-8FCC-6D6B-C030-65F745317867}"/>
              </a:ext>
            </a:extLst>
          </p:cNvPr>
          <p:cNvPicPr>
            <a:picLocks noChangeAspect="1"/>
          </p:cNvPicPr>
          <p:nvPr/>
        </p:nvPicPr>
        <p:blipFill>
          <a:blip r:embed="rId4"/>
          <a:stretch>
            <a:fillRect/>
          </a:stretch>
        </p:blipFill>
        <p:spPr>
          <a:xfrm>
            <a:off x="517936" y="3848261"/>
            <a:ext cx="5359701" cy="2561623"/>
          </a:xfrm>
          <a:prstGeom prst="rect">
            <a:avLst/>
          </a:prstGeom>
        </p:spPr>
      </p:pic>
      <p:sp>
        <p:nvSpPr>
          <p:cNvPr id="10" name="TextBox 9">
            <a:extLst>
              <a:ext uri="{FF2B5EF4-FFF2-40B4-BE49-F238E27FC236}">
                <a16:creationId xmlns:a16="http://schemas.microsoft.com/office/drawing/2014/main" id="{3E41C983-194D-CB16-CF57-ADE2376BE71D}"/>
              </a:ext>
            </a:extLst>
          </p:cNvPr>
          <p:cNvSpPr txBox="1"/>
          <p:nvPr/>
        </p:nvSpPr>
        <p:spPr>
          <a:xfrm>
            <a:off x="517936" y="5934106"/>
            <a:ext cx="1520185" cy="523220"/>
          </a:xfrm>
          <a:prstGeom prst="rect">
            <a:avLst/>
          </a:prstGeom>
          <a:noFill/>
        </p:spPr>
        <p:txBody>
          <a:bodyPr wrap="square" rtlCol="0">
            <a:spAutoFit/>
          </a:bodyPr>
          <a:lstStyle/>
          <a:p>
            <a:r>
              <a:rPr lang="en-US" sz="2800" b="1" dirty="0"/>
              <a:t>KC-135</a:t>
            </a:r>
          </a:p>
        </p:txBody>
      </p:sp>
      <p:pic>
        <p:nvPicPr>
          <p:cNvPr id="11" name="Picture 10">
            <a:extLst>
              <a:ext uri="{FF2B5EF4-FFF2-40B4-BE49-F238E27FC236}">
                <a16:creationId xmlns:a16="http://schemas.microsoft.com/office/drawing/2014/main" id="{6472FA16-C822-3F97-5D0F-EC0F078A12ED}"/>
              </a:ext>
            </a:extLst>
          </p:cNvPr>
          <p:cNvPicPr>
            <a:picLocks noChangeAspect="1"/>
          </p:cNvPicPr>
          <p:nvPr/>
        </p:nvPicPr>
        <p:blipFill>
          <a:blip r:embed="rId5"/>
          <a:stretch>
            <a:fillRect/>
          </a:stretch>
        </p:blipFill>
        <p:spPr>
          <a:xfrm>
            <a:off x="5991366" y="3848261"/>
            <a:ext cx="5682698" cy="2561623"/>
          </a:xfrm>
          <a:prstGeom prst="rect">
            <a:avLst/>
          </a:prstGeom>
        </p:spPr>
      </p:pic>
      <p:sp>
        <p:nvSpPr>
          <p:cNvPr id="12" name="TextBox 11">
            <a:extLst>
              <a:ext uri="{FF2B5EF4-FFF2-40B4-BE49-F238E27FC236}">
                <a16:creationId xmlns:a16="http://schemas.microsoft.com/office/drawing/2014/main" id="{3C3717D3-A597-3E8A-45E2-3BAE48E976AD}"/>
              </a:ext>
            </a:extLst>
          </p:cNvPr>
          <p:cNvSpPr txBox="1"/>
          <p:nvPr/>
        </p:nvSpPr>
        <p:spPr>
          <a:xfrm>
            <a:off x="5991366" y="5880479"/>
            <a:ext cx="1279767" cy="523220"/>
          </a:xfrm>
          <a:prstGeom prst="rect">
            <a:avLst/>
          </a:prstGeom>
          <a:noFill/>
        </p:spPr>
        <p:txBody>
          <a:bodyPr wrap="square" rtlCol="0">
            <a:spAutoFit/>
          </a:bodyPr>
          <a:lstStyle/>
          <a:p>
            <a:r>
              <a:rPr lang="en-US" sz="2800" b="1" dirty="0"/>
              <a:t>F-16</a:t>
            </a:r>
          </a:p>
        </p:txBody>
      </p:sp>
    </p:spTree>
    <p:extLst>
      <p:ext uri="{BB962C8B-B14F-4D97-AF65-F5344CB8AC3E}">
        <p14:creationId xmlns:p14="http://schemas.microsoft.com/office/powerpoint/2010/main" val="37414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5151B79-F96A-284F-B9D2-89C12C2F18A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sz="3300" dirty="0"/>
              <a:t>Additional Tinker AFB Engine Opportunities</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5081286"/>
          </a:xfrm>
        </p:spPr>
        <p:txBody>
          <a:bodyPr/>
          <a:lstStyle/>
          <a:p>
            <a:r>
              <a:rPr lang="en-US" dirty="0"/>
              <a:t>Bearing, Roller – Market Research – F100</a:t>
            </a:r>
          </a:p>
          <a:p>
            <a:pPr lvl="1"/>
            <a:r>
              <a:rPr lang="en-US" dirty="0"/>
              <a:t>NSN: </a:t>
            </a:r>
            <a:r>
              <a:rPr lang="en-US" b="1" dirty="0">
                <a:latin typeface="+mn-lt"/>
                <a:cs typeface="Calibri"/>
              </a:rPr>
              <a:t>3110-00-416-9422</a:t>
            </a:r>
            <a:r>
              <a:rPr lang="en-US" dirty="0"/>
              <a:t>, P/N: </a:t>
            </a:r>
            <a:r>
              <a:rPr lang="en-US" b="1" dirty="0">
                <a:latin typeface="+mn-lt"/>
                <a:cs typeface="Calibri"/>
              </a:rPr>
              <a:t>4035597</a:t>
            </a:r>
          </a:p>
          <a:p>
            <a:r>
              <a:rPr lang="en-US" dirty="0"/>
              <a:t> Divergent Segment - Market Research – F100</a:t>
            </a:r>
          </a:p>
          <a:p>
            <a:pPr lvl="1"/>
            <a:r>
              <a:rPr lang="en-US" dirty="0"/>
              <a:t>NSN: 2840-01-308-4465, P/N: 4071142</a:t>
            </a:r>
          </a:p>
          <a:p>
            <a:r>
              <a:rPr lang="en-US" dirty="0"/>
              <a:t>Duct, Compressor, Air 4</a:t>
            </a:r>
            <a:r>
              <a:rPr lang="en-US" baseline="30000" dirty="0"/>
              <a:t>th</a:t>
            </a:r>
            <a:r>
              <a:rPr lang="en-US" dirty="0"/>
              <a:t> Stage - Market Research – F100</a:t>
            </a:r>
          </a:p>
          <a:p>
            <a:pPr lvl="1"/>
            <a:r>
              <a:rPr lang="en-US" dirty="0"/>
              <a:t>NSN: 2840-01-443-5588, P/N: 4082871-02</a:t>
            </a:r>
          </a:p>
          <a:p>
            <a:r>
              <a:rPr lang="en-US" dirty="0"/>
              <a:t>Duct, Compressor, Air 5</a:t>
            </a:r>
            <a:r>
              <a:rPr lang="en-US" baseline="30000" dirty="0"/>
              <a:t>th</a:t>
            </a:r>
            <a:r>
              <a:rPr lang="en-US" dirty="0"/>
              <a:t> Stage -  Market Research – F100</a:t>
            </a:r>
          </a:p>
          <a:p>
            <a:pPr lvl="1"/>
            <a:r>
              <a:rPr lang="en-US" dirty="0"/>
              <a:t>NSN: 2840-01-443-5589, P/N: 4082851</a:t>
            </a:r>
          </a:p>
          <a:p>
            <a:r>
              <a:rPr lang="en-US" dirty="0"/>
              <a:t>Duct, Compressor, Air 6</a:t>
            </a:r>
            <a:r>
              <a:rPr lang="en-US" baseline="30000" dirty="0"/>
              <a:t>th</a:t>
            </a:r>
            <a:r>
              <a:rPr lang="en-US" dirty="0"/>
              <a:t> Stage - Market Research – F100</a:t>
            </a:r>
          </a:p>
          <a:p>
            <a:pPr lvl="1"/>
            <a:r>
              <a:rPr lang="en-US" dirty="0"/>
              <a:t>NSN: 2840-01-443-5590, P/N: 4082849</a:t>
            </a:r>
          </a:p>
          <a:p>
            <a:r>
              <a:rPr lang="en-US" dirty="0"/>
              <a:t>Duct, Compressor, Air 4</a:t>
            </a:r>
            <a:r>
              <a:rPr lang="en-US" baseline="30000" dirty="0"/>
              <a:t>th</a:t>
            </a:r>
            <a:r>
              <a:rPr lang="en-US" dirty="0"/>
              <a:t> Stage -  Market Research – F100</a:t>
            </a:r>
          </a:p>
          <a:p>
            <a:pPr lvl="1"/>
            <a:r>
              <a:rPr lang="en-US" dirty="0"/>
              <a:t>NSN: 2840-01-451-9636, P/N: 4082871-01</a:t>
            </a:r>
          </a:p>
          <a:p>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342026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sz="3300" dirty="0"/>
              <a:t>Additional Tinker AFB Engine Opportunities</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5081286"/>
          </a:xfrm>
        </p:spPr>
        <p:txBody>
          <a:bodyPr/>
          <a:lstStyle/>
          <a:p>
            <a:r>
              <a:rPr lang="en-US" dirty="0"/>
              <a:t>7</a:t>
            </a:r>
            <a:r>
              <a:rPr lang="en-US" baseline="30000" dirty="0"/>
              <a:t>th</a:t>
            </a:r>
            <a:r>
              <a:rPr lang="en-US" dirty="0"/>
              <a:t> Stage Stator -  Market Research – F100</a:t>
            </a:r>
          </a:p>
          <a:p>
            <a:pPr lvl="1"/>
            <a:r>
              <a:rPr lang="en-US" dirty="0"/>
              <a:t>NSN: 2840-01-368-3960, P/N: 4083877-01</a:t>
            </a:r>
          </a:p>
          <a:p>
            <a:r>
              <a:rPr lang="en-US" dirty="0"/>
              <a:t>7</a:t>
            </a:r>
            <a:r>
              <a:rPr lang="en-US" baseline="30000" dirty="0"/>
              <a:t>th</a:t>
            </a:r>
            <a:r>
              <a:rPr lang="en-US" dirty="0"/>
              <a:t> Stage Stator - Market Research – F100</a:t>
            </a:r>
          </a:p>
          <a:p>
            <a:pPr lvl="1"/>
            <a:r>
              <a:rPr lang="en-US" dirty="0"/>
              <a:t>NSN: 2840-01-368-6493, P/N: 4083877-02</a:t>
            </a:r>
          </a:p>
          <a:p>
            <a:r>
              <a:rPr lang="en-US" dirty="0"/>
              <a:t>7</a:t>
            </a:r>
            <a:r>
              <a:rPr lang="en-US" baseline="30000" dirty="0"/>
              <a:t>th</a:t>
            </a:r>
            <a:r>
              <a:rPr lang="en-US" dirty="0"/>
              <a:t> Stage Stator - Market Research – F100</a:t>
            </a:r>
          </a:p>
          <a:p>
            <a:pPr lvl="1"/>
            <a:r>
              <a:rPr lang="en-US" dirty="0"/>
              <a:t>NSN: 2840-01-619-5781, P/N: 4089077-02</a:t>
            </a:r>
          </a:p>
          <a:p>
            <a:r>
              <a:rPr lang="en-US" dirty="0"/>
              <a:t>7</a:t>
            </a:r>
            <a:r>
              <a:rPr lang="en-US" baseline="30000" dirty="0"/>
              <a:t>th</a:t>
            </a:r>
            <a:r>
              <a:rPr lang="en-US" dirty="0"/>
              <a:t> Stage Stator -  Market Research – F100</a:t>
            </a:r>
          </a:p>
          <a:p>
            <a:pPr lvl="1"/>
            <a:r>
              <a:rPr lang="en-US" dirty="0"/>
              <a:t>NSN: 2840-01-619-3223, P/N: 4089077-01</a:t>
            </a:r>
          </a:p>
          <a:p>
            <a:r>
              <a:rPr lang="en-US" dirty="0"/>
              <a:t>9</a:t>
            </a:r>
            <a:r>
              <a:rPr lang="en-US" baseline="30000" dirty="0"/>
              <a:t>th</a:t>
            </a:r>
            <a:r>
              <a:rPr lang="en-US" dirty="0"/>
              <a:t> Stage Stator - Market Research – F100</a:t>
            </a:r>
          </a:p>
          <a:p>
            <a:pPr lvl="1"/>
            <a:r>
              <a:rPr lang="en-US" dirty="0"/>
              <a:t>NSN: 2840-01-619-7382, P/N: 4089079-01</a:t>
            </a:r>
          </a:p>
          <a:p>
            <a:r>
              <a:rPr lang="en-US" dirty="0"/>
              <a:t>9</a:t>
            </a:r>
            <a:r>
              <a:rPr lang="en-US" baseline="30000" dirty="0"/>
              <a:t>th</a:t>
            </a:r>
            <a:r>
              <a:rPr lang="en-US" dirty="0"/>
              <a:t> Stage Stator -  Market Research – F100</a:t>
            </a:r>
          </a:p>
          <a:p>
            <a:pPr lvl="1"/>
            <a:r>
              <a:rPr lang="en-US" dirty="0"/>
              <a:t>NSN: 2840-01-368-0006, P/N: 4083979-01</a:t>
            </a:r>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116774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sz="3300" dirty="0"/>
              <a:t>Additional Tinker AFB Engine Opportunities</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5081286"/>
          </a:xfrm>
        </p:spPr>
        <p:txBody>
          <a:bodyPr/>
          <a:lstStyle/>
          <a:p>
            <a:r>
              <a:rPr lang="en-US" dirty="0"/>
              <a:t>10-12</a:t>
            </a:r>
            <a:r>
              <a:rPr lang="en-US" baseline="30000" dirty="0"/>
              <a:t>th</a:t>
            </a:r>
            <a:r>
              <a:rPr lang="en-US" dirty="0"/>
              <a:t> Stage Stator -  Market Research – F100</a:t>
            </a:r>
          </a:p>
          <a:p>
            <a:pPr lvl="1"/>
            <a:r>
              <a:rPr lang="en-US" dirty="0"/>
              <a:t>NSN: 2840-01-619-7385, P/N: 4089080-04</a:t>
            </a:r>
          </a:p>
          <a:p>
            <a:r>
              <a:rPr lang="en-US" dirty="0"/>
              <a:t>10-12</a:t>
            </a:r>
            <a:r>
              <a:rPr lang="en-US" baseline="30000" dirty="0"/>
              <a:t>th</a:t>
            </a:r>
            <a:r>
              <a:rPr lang="en-US" dirty="0"/>
              <a:t> Stage Stator - Market Research – F100</a:t>
            </a:r>
          </a:p>
          <a:p>
            <a:pPr lvl="1"/>
            <a:r>
              <a:rPr lang="en-US" dirty="0"/>
              <a:t>NSN: 2840-01-619-7383, P/N: 4089080-01</a:t>
            </a:r>
          </a:p>
          <a:p>
            <a:r>
              <a:rPr lang="en-US" dirty="0"/>
              <a:t>10-12</a:t>
            </a:r>
            <a:r>
              <a:rPr lang="en-US" baseline="30000" dirty="0"/>
              <a:t>th</a:t>
            </a:r>
            <a:r>
              <a:rPr lang="en-US" dirty="0"/>
              <a:t> Stage Stator - Market Research – F100</a:t>
            </a:r>
          </a:p>
          <a:p>
            <a:pPr lvl="1"/>
            <a:r>
              <a:rPr lang="en-US" dirty="0"/>
              <a:t>NSN: 2840-01-619-4075, P/N: 4089080-03</a:t>
            </a:r>
          </a:p>
          <a:p>
            <a:r>
              <a:rPr lang="en-US" dirty="0"/>
              <a:t>10-12</a:t>
            </a:r>
            <a:r>
              <a:rPr lang="en-US" baseline="30000" dirty="0"/>
              <a:t>th</a:t>
            </a:r>
            <a:r>
              <a:rPr lang="en-US" dirty="0"/>
              <a:t> Stage Stator -  Market Research – F100</a:t>
            </a:r>
          </a:p>
          <a:p>
            <a:pPr lvl="1"/>
            <a:r>
              <a:rPr lang="en-US" dirty="0"/>
              <a:t>NSN: 2840-01-619-4072, P/N: 4089080-02</a:t>
            </a:r>
          </a:p>
          <a:p>
            <a:r>
              <a:rPr lang="en-US" dirty="0"/>
              <a:t>10-12</a:t>
            </a:r>
            <a:r>
              <a:rPr lang="en-US" baseline="30000" dirty="0"/>
              <a:t>th</a:t>
            </a:r>
            <a:r>
              <a:rPr lang="en-US" dirty="0"/>
              <a:t> Stage Stator - Market Research – F100</a:t>
            </a:r>
          </a:p>
          <a:p>
            <a:pPr lvl="1"/>
            <a:r>
              <a:rPr lang="en-US" dirty="0"/>
              <a:t>NSN: 2840-01-369-6008, P/N: 4083880-01</a:t>
            </a:r>
          </a:p>
          <a:p>
            <a:r>
              <a:rPr lang="en-US" dirty="0"/>
              <a:t>10-12</a:t>
            </a:r>
            <a:r>
              <a:rPr lang="en-US" baseline="30000" dirty="0"/>
              <a:t>th</a:t>
            </a:r>
            <a:r>
              <a:rPr lang="en-US" dirty="0"/>
              <a:t> Stage Stator -  Market Research – F100</a:t>
            </a:r>
          </a:p>
          <a:p>
            <a:pPr lvl="1"/>
            <a:r>
              <a:rPr lang="en-US" dirty="0"/>
              <a:t>NSN: 2840-01-369-1666, P/N: 4083880-03</a:t>
            </a:r>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79076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sz="3300" dirty="0"/>
              <a:t>Additional Tinker AFB Engine Opportunities</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5081286"/>
          </a:xfrm>
        </p:spPr>
        <p:txBody>
          <a:bodyPr/>
          <a:lstStyle/>
          <a:p>
            <a:r>
              <a:rPr lang="en-US" dirty="0"/>
              <a:t>10-12</a:t>
            </a:r>
            <a:r>
              <a:rPr lang="en-US" baseline="30000" dirty="0"/>
              <a:t>th</a:t>
            </a:r>
            <a:r>
              <a:rPr lang="en-US" dirty="0"/>
              <a:t> Stage Stator -  Market Research – F100</a:t>
            </a:r>
          </a:p>
          <a:p>
            <a:pPr lvl="1"/>
            <a:r>
              <a:rPr lang="en-US" dirty="0"/>
              <a:t>NSN: 2840-01-365-6878, P/N: 4083880-04</a:t>
            </a:r>
          </a:p>
          <a:p>
            <a:r>
              <a:rPr lang="en-US" dirty="0"/>
              <a:t>10-12</a:t>
            </a:r>
            <a:r>
              <a:rPr lang="en-US" baseline="30000" dirty="0"/>
              <a:t>th</a:t>
            </a:r>
            <a:r>
              <a:rPr lang="en-US" dirty="0"/>
              <a:t> Stage Stator - Market Research – F100</a:t>
            </a:r>
          </a:p>
          <a:p>
            <a:pPr lvl="1"/>
            <a:r>
              <a:rPr lang="en-US" dirty="0"/>
              <a:t>NSN: 2840-01-365-2209, P/N: 4083880-02</a:t>
            </a:r>
          </a:p>
          <a:p>
            <a:r>
              <a:rPr lang="en-US" dirty="0"/>
              <a:t>4</a:t>
            </a:r>
            <a:r>
              <a:rPr lang="en-US" baseline="30000" dirty="0"/>
              <a:t>th</a:t>
            </a:r>
            <a:r>
              <a:rPr lang="en-US" dirty="0"/>
              <a:t> Stage Vane - Market Research – F100</a:t>
            </a:r>
          </a:p>
          <a:p>
            <a:pPr lvl="1"/>
            <a:r>
              <a:rPr lang="en-US" dirty="0"/>
              <a:t>NSN: 2840-01-317-2242, P/N: 4075854 / 4075974</a:t>
            </a:r>
          </a:p>
          <a:p>
            <a:r>
              <a:rPr lang="en-US" dirty="0"/>
              <a:t>5</a:t>
            </a:r>
            <a:r>
              <a:rPr lang="en-US" baseline="30000" dirty="0"/>
              <a:t>th</a:t>
            </a:r>
            <a:r>
              <a:rPr lang="en-US" dirty="0"/>
              <a:t> Stage Vane, Compressor -  Market Research – F100</a:t>
            </a:r>
          </a:p>
          <a:p>
            <a:pPr lvl="1"/>
            <a:r>
              <a:rPr lang="en-US" dirty="0"/>
              <a:t>NSN: 2840-01-365-0119, P/N: 4080325</a:t>
            </a:r>
          </a:p>
          <a:p>
            <a:r>
              <a:rPr lang="en-US" dirty="0"/>
              <a:t>6</a:t>
            </a:r>
            <a:r>
              <a:rPr lang="en-US" baseline="30000" dirty="0"/>
              <a:t>th</a:t>
            </a:r>
            <a:r>
              <a:rPr lang="en-US" dirty="0"/>
              <a:t> Stage Vane - Market Research – F100</a:t>
            </a:r>
          </a:p>
          <a:p>
            <a:pPr lvl="1"/>
            <a:r>
              <a:rPr lang="en-US" dirty="0"/>
              <a:t>NSN: 2840-01-344-9149, P/N: 4080256 / 4079696</a:t>
            </a:r>
          </a:p>
          <a:p>
            <a:r>
              <a:rPr lang="en-US" dirty="0"/>
              <a:t>Inlet Guide Vane -  Market Research – F100</a:t>
            </a:r>
          </a:p>
          <a:p>
            <a:pPr lvl="1"/>
            <a:r>
              <a:rPr lang="en-US" dirty="0"/>
              <a:t>NSN: 2840-01-321-4455, P/N: 4077250</a:t>
            </a:r>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20810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sz="3300" dirty="0"/>
              <a:t>Additional Tinker AFB Engine Opportunities</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5081286"/>
          </a:xfrm>
        </p:spPr>
        <p:txBody>
          <a:bodyPr/>
          <a:lstStyle/>
          <a:p>
            <a:r>
              <a:rPr lang="en-US" dirty="0"/>
              <a:t>Duct, Compressor, Air -  Market Research – F100</a:t>
            </a:r>
          </a:p>
          <a:p>
            <a:pPr lvl="1"/>
            <a:r>
              <a:rPr lang="en-US" dirty="0"/>
              <a:t>NSN: 2840-01-445-5777, P/N: 4082848</a:t>
            </a:r>
          </a:p>
          <a:p>
            <a:r>
              <a:rPr lang="en-US" dirty="0"/>
              <a:t> Retaining Strap – AS-New Buy – TF34</a:t>
            </a:r>
          </a:p>
          <a:p>
            <a:pPr lvl="1"/>
            <a:r>
              <a:rPr lang="en-US" dirty="0"/>
              <a:t>NSN: 5340-01-553-6726, P/N: 3034T18G02</a:t>
            </a:r>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159371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59DA3C6-9B09-5352-D57D-5C672B57D57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a:xfrm>
            <a:off x="1616649" y="306963"/>
            <a:ext cx="8989220" cy="553998"/>
          </a:xfrm>
        </p:spPr>
        <p:txBody>
          <a:bodyPr/>
          <a:lstStyle/>
          <a:p>
            <a:pPr algn="r"/>
            <a:r>
              <a:rPr lang="en-US" spc="-15" dirty="0">
                <a:solidFill>
                  <a:srgbClr val="131B76"/>
                </a:solidFill>
              </a:rPr>
              <a:t>Robins AFB Opportunities</a:t>
            </a:r>
            <a:endParaRPr lang="en-US" sz="3600" i="1" spc="-15" dirty="0">
              <a:solidFill>
                <a:srgbClr val="131B76"/>
              </a:solidFill>
            </a:endParaRPr>
          </a:p>
        </p:txBody>
      </p:sp>
      <p:pic>
        <p:nvPicPr>
          <p:cNvPr id="7" name="Picture 6">
            <a:extLst>
              <a:ext uri="{FF2B5EF4-FFF2-40B4-BE49-F238E27FC236}">
                <a16:creationId xmlns:a16="http://schemas.microsoft.com/office/drawing/2014/main" id="{1F456738-6020-48F5-E853-2B68AA3D3282}"/>
              </a:ext>
            </a:extLst>
          </p:cNvPr>
          <p:cNvPicPr>
            <a:picLocks noChangeAspect="1"/>
          </p:cNvPicPr>
          <p:nvPr/>
        </p:nvPicPr>
        <p:blipFill>
          <a:blip r:embed="rId2"/>
          <a:stretch>
            <a:fillRect/>
          </a:stretch>
        </p:blipFill>
        <p:spPr>
          <a:xfrm>
            <a:off x="649995" y="1315796"/>
            <a:ext cx="10939750" cy="5094938"/>
          </a:xfrm>
          <a:prstGeom prst="rect">
            <a:avLst/>
          </a:prstGeom>
        </p:spPr>
      </p:pic>
      <p:sp>
        <p:nvSpPr>
          <p:cNvPr id="6" name="TextBox 5">
            <a:extLst>
              <a:ext uri="{FF2B5EF4-FFF2-40B4-BE49-F238E27FC236}">
                <a16:creationId xmlns:a16="http://schemas.microsoft.com/office/drawing/2014/main" id="{31539AB0-5AA6-E669-58B8-C905299C73FF}"/>
              </a:ext>
            </a:extLst>
          </p:cNvPr>
          <p:cNvSpPr txBox="1"/>
          <p:nvPr/>
        </p:nvSpPr>
        <p:spPr>
          <a:xfrm>
            <a:off x="602255" y="5887514"/>
            <a:ext cx="1232354" cy="523220"/>
          </a:xfrm>
          <a:prstGeom prst="rect">
            <a:avLst/>
          </a:prstGeom>
          <a:noFill/>
        </p:spPr>
        <p:txBody>
          <a:bodyPr wrap="square" rtlCol="0">
            <a:spAutoFit/>
          </a:bodyPr>
          <a:lstStyle/>
          <a:p>
            <a:r>
              <a:rPr lang="en-US" sz="2800" b="1" dirty="0"/>
              <a:t>C-130</a:t>
            </a:r>
          </a:p>
        </p:txBody>
      </p:sp>
    </p:spTree>
    <p:extLst>
      <p:ext uri="{BB962C8B-B14F-4D97-AF65-F5344CB8AC3E}">
        <p14:creationId xmlns:p14="http://schemas.microsoft.com/office/powerpoint/2010/main" val="2965825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091821" y="77305"/>
            <a:ext cx="9559246" cy="1143000"/>
          </a:xfrm>
        </p:spPr>
        <p:txBody>
          <a:bodyPr/>
          <a:lstStyle/>
          <a:p>
            <a:r>
              <a:rPr lang="en-US" dirty="0" err="1"/>
              <a:t>Intraform</a:t>
            </a:r>
            <a:r>
              <a:rPr lang="en-US" dirty="0"/>
              <a:t> Indicator: </a:t>
            </a:r>
            <a:r>
              <a:rPr lang="en-US"/>
              <a:t>Reverse Engineering </a:t>
            </a:r>
            <a:br>
              <a:rPr lang="en-US" dirty="0"/>
            </a:br>
            <a:r>
              <a:rPr lang="en-US" dirty="0"/>
              <a:t> Robins AFB – 409</a:t>
            </a:r>
            <a:r>
              <a:rPr lang="en-US" baseline="30000" dirty="0"/>
              <a:t>th</a:t>
            </a:r>
            <a:r>
              <a:rPr lang="en-US" dirty="0"/>
              <a:t> SCMS</a:t>
            </a: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C-130H</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err="1">
                          <a:latin typeface="+mn-lt"/>
                          <a:cs typeface="Calibri"/>
                        </a:rPr>
                        <a:t>Intraform</a:t>
                      </a:r>
                      <a:r>
                        <a:rPr lang="en-US" sz="1200" b="1" dirty="0">
                          <a:latin typeface="+mn-lt"/>
                          <a:cs typeface="Calibri"/>
                        </a:rPr>
                        <a:t> Indicator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5841-01-394-8312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8321-7000-2</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$22,785.55</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$5,407.12</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C</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1</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100%</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273209" y="1393159"/>
          <a:ext cx="5357421" cy="2324740"/>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marR="0" lvl="0" indent="0" algn="l" defTabSz="914400" rtl="0" eaLnBrk="1" fontAlgn="auto" latinLnBrk="0" hangingPunct="1">
                        <a:lnSpc>
                          <a:spcPts val="140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a:t>
                      </a:r>
                      <a:endParaRPr lang="en-US" sz="900" b="1"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Yes</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8321-7000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12115</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Main Instrument Panel </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21</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0</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mn-lt"/>
                          <a:cs typeface="Calibri"/>
                        </a:rPr>
                        <a:t>3/29/2024</a:t>
                      </a:r>
                      <a:endParaRPr sz="1000" b="1"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0" i="0" u="none" strike="noStrike" kern="1200" cap="none" spc="0" normalizeH="0" baseline="0" noProof="0" dirty="0">
                <a:ln>
                  <a:noFill/>
                </a:ln>
                <a:solidFill>
                  <a:prstClr val="black"/>
                </a:solidFill>
                <a:effectLst/>
                <a:uLnTx/>
                <a:uFillTx/>
                <a:latin typeface="Arial"/>
                <a:ea typeface="+mn-ea"/>
                <a:cs typeface="+mn-cs"/>
              </a:rPr>
              <a:t>Complete Technical Data Package to enable manufacture &amp; repair, Prototypes, complete flight testing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      certification to include EMI/C, environmental, acceptance,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      ground and flight testing.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429SCMS.SASPO.workflow@us.af.mil</a:t>
            </a: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Technical Discussion: </a:t>
            </a:r>
            <a:r>
              <a:rPr kumimoji="0" lang="en-US" sz="1400" b="0" i="0" u="none" strike="noStrike" kern="1200" cap="none" spc="0" normalizeH="0" baseline="0" noProof="0" dirty="0">
                <a:ln>
                  <a:noFill/>
                </a:ln>
                <a:solidFill>
                  <a:prstClr val="black"/>
                </a:solidFill>
                <a:effectLst/>
                <a:uLnTx/>
                <a:uFillTx/>
                <a:latin typeface="Arial"/>
                <a:ea typeface="+mn-ea"/>
                <a:cs typeface="+mn-cs"/>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59319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71" y="69057"/>
            <a:ext cx="9617398" cy="1143000"/>
          </a:xfrm>
        </p:spPr>
        <p:txBody>
          <a:bodyPr/>
          <a:lstStyle/>
          <a:p>
            <a:r>
              <a:rPr lang="en-US" dirty="0" err="1"/>
              <a:t>Intraform</a:t>
            </a:r>
            <a:r>
              <a:rPr lang="en-US" dirty="0"/>
              <a:t> Indicator: </a:t>
            </a:r>
            <a:r>
              <a:rPr lang="en-US"/>
              <a:t>Reverse Engineering</a:t>
            </a:r>
            <a:br>
              <a:rPr lang="en-US" dirty="0"/>
            </a:br>
            <a:r>
              <a:rPr lang="en-US" dirty="0"/>
              <a:t> Robins AFB – 409</a:t>
            </a:r>
            <a:r>
              <a:rPr lang="en-US" baseline="30000" dirty="0"/>
              <a:t>th</a:t>
            </a:r>
            <a:r>
              <a:rPr lang="en-US" dirty="0"/>
              <a:t> SCMS</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rPr>
              <a:t>The Government has a need to procure NSN 5841-01-394-8312LG. The Government recently tried to award a 5-year procurement contract to DRS ICAS, LLC, but they are unwilling to start producing these again. These assets are currently being repaired by INTERNATIONAL ENTERPRISES, INC. (IEI), but if spares are not added to the supply chain, the supply will eventually run out as parts are deemed “uneconomical to repair”.</a:t>
            </a:r>
          </a:p>
        </p:txBody>
      </p:sp>
      <p:sp>
        <p:nvSpPr>
          <p:cNvPr id="7" name="Content Placeholder 2">
            <a:extLst>
              <a:ext uri="{FF2B5EF4-FFF2-40B4-BE49-F238E27FC236}">
                <a16:creationId xmlns:a16="http://schemas.microsoft.com/office/drawing/2014/main" id="{006475D6-628F-3322-BE8E-DE446B49050C}"/>
              </a:ext>
            </a:extLst>
          </p:cNvPr>
          <p:cNvSpPr txBox="1">
            <a:spLocks/>
          </p:cNvSpPr>
          <p:nvPr/>
        </p:nvSpPr>
        <p:spPr>
          <a:xfrm>
            <a:off x="1735290" y="3724055"/>
            <a:ext cx="8440873" cy="161903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Technical Discussion for this item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already taken place. If you have questions regarding this item,</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submit them 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D5937"/>
                </a:solidFill>
                <a:effectLst/>
                <a:uLnTx/>
                <a:uFillTx/>
                <a:latin typeface="Arial" panose="020B0604020202020204" pitchFamily="34" charset="0"/>
                <a:ea typeface="+mn-ea"/>
                <a:cs typeface="Arial" panose="020B0604020202020204" pitchFamily="34" charset="0"/>
                <a:hlinkClick r:id="rId2" tooltip="mailto:429scms.saspo.workflow@us.af.mil"/>
              </a:rPr>
              <a:t>429SCMS.SASPO.Workflow@us.af.mil</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0461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sz="3300" dirty="0"/>
              <a:t>Additional Robins AFB Opportunities</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5081286"/>
          </a:xfrm>
        </p:spPr>
        <p:txBody>
          <a:bodyPr/>
          <a:lstStyle/>
          <a:p>
            <a:r>
              <a:rPr lang="en-US" dirty="0"/>
              <a:t>Power Switching Unit – Reverse Engineering – C-130</a:t>
            </a:r>
          </a:p>
          <a:p>
            <a:pPr lvl="1"/>
            <a:r>
              <a:rPr lang="en-US" dirty="0"/>
              <a:t>NSN: 6110-01-432-0353, P/N: 697873-3 (Lockheed) – CSV4160-4 (GE)</a:t>
            </a:r>
          </a:p>
          <a:p>
            <a:r>
              <a:rPr lang="en-US" dirty="0"/>
              <a:t>Air Speed Indicator – Reverse Engineering – C-130</a:t>
            </a:r>
          </a:p>
          <a:p>
            <a:pPr lvl="1"/>
            <a:r>
              <a:rPr lang="en-US" dirty="0"/>
              <a:t>NSN: 6610-01-236-1400, P/N: 532-38105-202</a:t>
            </a:r>
          </a:p>
          <a:p>
            <a:r>
              <a:rPr lang="en-US" dirty="0"/>
              <a:t>Pressure Indicator – Reverse Engineering – C-130</a:t>
            </a:r>
          </a:p>
          <a:p>
            <a:pPr lvl="1"/>
            <a:r>
              <a:rPr lang="en-US" dirty="0"/>
              <a:t>NSN: 6620-01-394-4019, P/N: 10401N01P00</a:t>
            </a:r>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3365515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59DA3C6-9B09-5352-D57D-5C672B57D57F}"/>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p:cNvSpPr>
            <a:spLocks noGrp="1"/>
          </p:cNvSpPr>
          <p:nvPr>
            <p:ph type="title"/>
          </p:nvPr>
        </p:nvSpPr>
        <p:spPr>
          <a:xfrm>
            <a:off x="1616649" y="306963"/>
            <a:ext cx="8989220" cy="553998"/>
          </a:xfrm>
        </p:spPr>
        <p:txBody>
          <a:bodyPr/>
          <a:lstStyle/>
          <a:p>
            <a:pPr algn="r"/>
            <a:r>
              <a:rPr lang="en-US" spc="-15" dirty="0">
                <a:solidFill>
                  <a:srgbClr val="131B76"/>
                </a:solidFill>
              </a:rPr>
              <a:t>Hill AFB Opportunities</a:t>
            </a:r>
            <a:endParaRPr lang="en-US" sz="3600" i="1" spc="-15" dirty="0">
              <a:solidFill>
                <a:srgbClr val="131B76"/>
              </a:solidFill>
            </a:endParaRPr>
          </a:p>
        </p:txBody>
      </p:sp>
      <p:pic>
        <p:nvPicPr>
          <p:cNvPr id="4" name="Picture 3" descr="A jet flying in the sky&#10;&#10;Description automatically generated with medium confidence">
            <a:extLst>
              <a:ext uri="{FF2B5EF4-FFF2-40B4-BE49-F238E27FC236}">
                <a16:creationId xmlns:a16="http://schemas.microsoft.com/office/drawing/2014/main" id="{BC42B88D-48AC-13DE-2515-3BF5BA8FC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940" y="1410361"/>
            <a:ext cx="9242929" cy="4913311"/>
          </a:xfrm>
          <a:prstGeom prst="rect">
            <a:avLst/>
          </a:prstGeom>
        </p:spPr>
      </p:pic>
      <p:sp>
        <p:nvSpPr>
          <p:cNvPr id="5" name="TextBox 4">
            <a:extLst>
              <a:ext uri="{FF2B5EF4-FFF2-40B4-BE49-F238E27FC236}">
                <a16:creationId xmlns:a16="http://schemas.microsoft.com/office/drawing/2014/main" id="{18E3ED48-17D9-B22E-7CE9-DC80A4ACBAE3}"/>
              </a:ext>
            </a:extLst>
          </p:cNvPr>
          <p:cNvSpPr txBox="1"/>
          <p:nvPr/>
        </p:nvSpPr>
        <p:spPr>
          <a:xfrm>
            <a:off x="1362939" y="5862007"/>
            <a:ext cx="1545513" cy="523220"/>
          </a:xfrm>
          <a:prstGeom prst="rect">
            <a:avLst/>
          </a:prstGeom>
          <a:noFill/>
        </p:spPr>
        <p:txBody>
          <a:bodyPr wrap="square" rtlCol="0">
            <a:spAutoFit/>
          </a:bodyPr>
          <a:lstStyle/>
          <a:p>
            <a:r>
              <a:rPr lang="en-US" sz="2800" b="1" dirty="0"/>
              <a:t>KC-135</a:t>
            </a:r>
          </a:p>
        </p:txBody>
      </p:sp>
    </p:spTree>
    <p:extLst>
      <p:ext uri="{BB962C8B-B14F-4D97-AF65-F5344CB8AC3E}">
        <p14:creationId xmlns:p14="http://schemas.microsoft.com/office/powerpoint/2010/main" val="3145648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091821" y="77305"/>
            <a:ext cx="9559246" cy="1143000"/>
          </a:xfrm>
        </p:spPr>
        <p:txBody>
          <a:bodyPr/>
          <a:lstStyle/>
          <a:p>
            <a:r>
              <a:rPr lang="en-US" dirty="0"/>
              <a:t>Prism, Optical: Mkt Research  </a:t>
            </a:r>
            <a:br>
              <a:rPr lang="en-US" dirty="0"/>
            </a:br>
            <a:r>
              <a:rPr lang="en-US" dirty="0"/>
              <a:t> Tinker AFB – 422</a:t>
            </a:r>
            <a:r>
              <a:rPr lang="en-US" baseline="30000" dirty="0"/>
              <a:t>nd</a:t>
            </a:r>
            <a:r>
              <a:rPr lang="en-US" dirty="0"/>
              <a:t> SCMS </a:t>
            </a: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A-10</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N/A</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ct val="100000"/>
                        </a:lnSpc>
                        <a:spcBef>
                          <a:spcPts val="865"/>
                        </a:spcBef>
                        <a:spcAft>
                          <a:spcPts val="0"/>
                        </a:spcAft>
                        <a:buClrTx/>
                        <a:buSzTx/>
                        <a:buFontTx/>
                        <a:buNone/>
                        <a:tabLst/>
                        <a:defRPr/>
                      </a:pPr>
                      <a:r>
                        <a:rPr lang="en-US" sz="1200" b="1" dirty="0">
                          <a:latin typeface="+mn-lt"/>
                          <a:cs typeface="Calibri"/>
                        </a:rPr>
                        <a:t>Prism, Optical</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6650-01-493-3660</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2024166-44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Q</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Crown Glass (JAN-G-174)</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N/A</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15</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6</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6</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6</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6</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86305" y="4067504"/>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Capabilities Statement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429SCMS.SASPO.Workflow@us.af.mil</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No Source Approval Request (SAR) Package required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4683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091821" y="0"/>
            <a:ext cx="9559246" cy="1107996"/>
          </a:xfrm>
        </p:spPr>
        <p:txBody>
          <a:bodyPr/>
          <a:lstStyle/>
          <a:p>
            <a:pPr algn="r"/>
            <a:r>
              <a:rPr lang="en-US" sz="3600" i="1" dirty="0">
                <a:solidFill>
                  <a:srgbClr val="002060"/>
                </a:solidFill>
              </a:rPr>
              <a:t>APU Turbine Engine: AS - Repair</a:t>
            </a:r>
            <a:br>
              <a:rPr lang="en-US" sz="3600" i="1" dirty="0">
                <a:solidFill>
                  <a:srgbClr val="002060"/>
                </a:solidFill>
              </a:rPr>
            </a:br>
            <a:r>
              <a:rPr lang="en-US" sz="3600" i="1" dirty="0">
                <a:solidFill>
                  <a:srgbClr val="002060"/>
                </a:solidFill>
              </a:rPr>
              <a:t> Hill AFB – 419</a:t>
            </a:r>
            <a:r>
              <a:rPr lang="en-US" sz="3600" i="1" baseline="30000" dirty="0">
                <a:solidFill>
                  <a:srgbClr val="002060"/>
                </a:solidFill>
              </a:rPr>
              <a:t>th</a:t>
            </a:r>
            <a:r>
              <a:rPr lang="en-US" sz="3600" i="1" dirty="0">
                <a:solidFill>
                  <a:srgbClr val="002060"/>
                </a:solidFill>
              </a:rPr>
              <a:t> SCMS</a:t>
            </a:r>
          </a:p>
        </p:txBody>
      </p:sp>
      <p:sp>
        <p:nvSpPr>
          <p:cNvPr id="2" name="Slide Number Placeholder 1"/>
          <p:cNvSpPr>
            <a:spLocks noGrp="1"/>
          </p:cNvSpPr>
          <p:nvPr>
            <p:ph type="sldNum" sz="quarter" idx="1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baseline="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Arial" panose="020B0604020202020204" pitchFamily="34" charset="0"/>
                          <a:cs typeface="Arial" panose="020B0604020202020204" pitchFamily="34" charset="0"/>
                        </a:rPr>
                        <a:t>MD:</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Arial" panose="020B0604020202020204" pitchFamily="34" charset="0"/>
                          <a:cs typeface="Arial" panose="020B0604020202020204" pitchFamily="34" charset="0"/>
                        </a:rPr>
                        <a:t>KC-135</a:t>
                      </a:r>
                      <a:endParaRPr sz="1200" b="1" dirty="0">
                        <a:solidFill>
                          <a:schemeClr val="tx1"/>
                        </a:solidFill>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Arial" panose="020B0604020202020204" pitchFamily="34" charset="0"/>
                          <a:cs typeface="Arial" panose="020B0604020202020204" pitchFamily="34" charset="0"/>
                        </a:rPr>
                        <a:t>TMS:</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Arial" panose="020B0604020202020204" pitchFamily="34" charset="0"/>
                          <a:cs typeface="Arial" panose="020B0604020202020204" pitchFamily="34" charset="0"/>
                        </a:rPr>
                        <a:t>N/A</a:t>
                      </a:r>
                      <a:endParaRPr sz="1200" b="1" dirty="0">
                        <a:solidFill>
                          <a:schemeClr val="tx1"/>
                        </a:solidFill>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Arial" panose="020B0604020202020204" pitchFamily="34" charset="0"/>
                          <a:cs typeface="Arial" panose="020B0604020202020204" pitchFamily="34" charset="0"/>
                        </a:rPr>
                        <a:t>N</a:t>
                      </a:r>
                      <a:r>
                        <a:rPr lang="en-US" sz="1200" b="1" spc="90" dirty="0">
                          <a:latin typeface="Arial" panose="020B0604020202020204" pitchFamily="34" charset="0"/>
                          <a:cs typeface="Arial" panose="020B0604020202020204" pitchFamily="34" charset="0"/>
                        </a:rPr>
                        <a:t>oun</a:t>
                      </a:r>
                      <a:r>
                        <a:rPr sz="1200" b="1" spc="9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Arial" panose="020B0604020202020204" pitchFamily="34" charset="0"/>
                          <a:cs typeface="Arial" panose="020B0604020202020204" pitchFamily="34" charset="0"/>
                        </a:rPr>
                        <a:t>Auxiliary Power Unit (APU) Turbine Engine </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Arial" panose="020B0604020202020204" pitchFamily="34" charset="0"/>
                          <a:cs typeface="Arial" panose="020B0604020202020204" pitchFamily="34" charset="0"/>
                        </a:rPr>
                        <a:t>NSN:</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Arial" panose="020B0604020202020204" pitchFamily="34" charset="0"/>
                          <a:cs typeface="Arial" panose="020B0604020202020204" pitchFamily="34" charset="0"/>
                        </a:rPr>
                        <a:t>2835-01-607-1588</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Arial" panose="020B0604020202020204" pitchFamily="34" charset="0"/>
                          <a:cs typeface="Arial" panose="020B0604020202020204" pitchFamily="34" charset="0"/>
                        </a:rPr>
                        <a:t>P/N:</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161331-135A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Arial" panose="020B0604020202020204" pitchFamily="34" charset="0"/>
                          <a:cs typeface="Arial" panose="020B0604020202020204" pitchFamily="34" charset="0"/>
                        </a:rPr>
                        <a:t>Forecasted </a:t>
                      </a:r>
                      <a:r>
                        <a:rPr sz="1200" b="1" spc="100" dirty="0">
                          <a:latin typeface="Arial" panose="020B0604020202020204" pitchFamily="34" charset="0"/>
                          <a:cs typeface="Arial" panose="020B0604020202020204" pitchFamily="34" charset="0"/>
                        </a:rPr>
                        <a:t>Buy</a:t>
                      </a:r>
                      <a:r>
                        <a:rPr sz="1200" b="1" spc="-30" dirty="0">
                          <a:latin typeface="Arial" panose="020B0604020202020204" pitchFamily="34" charset="0"/>
                          <a:cs typeface="Arial" panose="020B0604020202020204" pitchFamily="34" charset="0"/>
                        </a:rPr>
                        <a:t> </a:t>
                      </a:r>
                      <a:r>
                        <a:rPr sz="1200" b="1" spc="75" dirty="0">
                          <a:latin typeface="Arial" panose="020B0604020202020204" pitchFamily="34" charset="0"/>
                          <a:cs typeface="Arial" panose="020B0604020202020204" pitchFamily="34" charset="0"/>
                        </a:rPr>
                        <a:t>Price:</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$436,796.59</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Arial" panose="020B0604020202020204" pitchFamily="34" charset="0"/>
                          <a:cs typeface="Arial" panose="020B0604020202020204" pitchFamily="34" charset="0"/>
                        </a:rPr>
                        <a:t>Forecasted </a:t>
                      </a:r>
                      <a:r>
                        <a:rPr sz="1200" b="1" spc="85" dirty="0">
                          <a:latin typeface="Arial" panose="020B0604020202020204" pitchFamily="34" charset="0"/>
                          <a:cs typeface="Arial" panose="020B0604020202020204" pitchFamily="34" charset="0"/>
                        </a:rPr>
                        <a:t>Repair</a:t>
                      </a:r>
                      <a:r>
                        <a:rPr sz="1200" b="1" spc="-10" dirty="0">
                          <a:latin typeface="Arial" panose="020B0604020202020204" pitchFamily="34" charset="0"/>
                          <a:cs typeface="Arial" panose="020B0604020202020204" pitchFamily="34" charset="0"/>
                        </a:rPr>
                        <a:t> </a:t>
                      </a:r>
                      <a:r>
                        <a:rPr sz="1200" b="1" spc="80" dirty="0">
                          <a:latin typeface="Arial" panose="020B0604020202020204" pitchFamily="34" charset="0"/>
                          <a:cs typeface="Arial" panose="020B0604020202020204" pitchFamily="34" charset="0"/>
                        </a:rPr>
                        <a:t>Cost: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$327,581.07</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Arial" panose="020B0604020202020204" pitchFamily="34" charset="0"/>
                          <a:cs typeface="Arial" panose="020B0604020202020204" pitchFamily="34" charset="0"/>
                        </a:rPr>
                        <a:t>AAC:</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C</a:t>
                      </a:r>
                      <a:endParaRPr sz="12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Arial" panose="020B0604020202020204" pitchFamily="34" charset="0"/>
                          <a:cs typeface="Arial" panose="020B0604020202020204" pitchFamily="34" charset="0"/>
                        </a:rPr>
                        <a:t>Unserv</a:t>
                      </a:r>
                      <a:r>
                        <a:rPr lang="en-US" sz="1200" b="1" spc="80" dirty="0">
                          <a:latin typeface="Arial" panose="020B0604020202020204" pitchFamily="34" charset="0"/>
                          <a:cs typeface="Arial" panose="020B0604020202020204" pitchFamily="34" charset="0"/>
                        </a:rPr>
                        <a:t>. Assets Avail</a:t>
                      </a:r>
                      <a:r>
                        <a:rPr sz="1200" b="1" spc="7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Yes</a:t>
                      </a:r>
                      <a:endParaRPr sz="12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Arial" panose="020B0604020202020204" pitchFamily="34" charset="0"/>
                          <a:cs typeface="Arial" panose="020B0604020202020204" pitchFamily="34" charset="0"/>
                        </a:rPr>
                        <a:t>QPA/APPL</a:t>
                      </a:r>
                      <a:r>
                        <a:rPr sz="1200" b="1" dirty="0">
                          <a:latin typeface="Arial" panose="020B0604020202020204" pitchFamily="34" charset="0"/>
                          <a:cs typeface="Arial" panose="020B0604020202020204" pitchFamily="34" charset="0"/>
                        </a:rPr>
                        <a:t> </a:t>
                      </a:r>
                      <a:r>
                        <a:rPr sz="1200" b="1" spc="85" dirty="0">
                          <a:latin typeface="Arial" panose="020B0604020202020204" pitchFamily="34" charset="0"/>
                          <a:cs typeface="Arial" panose="020B0604020202020204" pitchFamily="34" charset="0"/>
                        </a:rPr>
                        <a:t>Rate:</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Arial" panose="020B0604020202020204" pitchFamily="34" charset="0"/>
                          <a:cs typeface="Arial" panose="020B0604020202020204" pitchFamily="34" charset="0"/>
                        </a:rPr>
                        <a:t>2</a:t>
                      </a:r>
                      <a:endParaRPr sz="12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Arial" panose="020B0604020202020204" pitchFamily="34" charset="0"/>
                          <a:cs typeface="Arial" panose="020B0604020202020204" pitchFamily="34" charset="0"/>
                        </a:rPr>
                        <a:t>100%</a:t>
                      </a:r>
                      <a:endParaRPr sz="12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273209" y="1330864"/>
          <a:ext cx="5357421" cy="2524713"/>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199973">
                <a:tc>
                  <a:txBody>
                    <a:bodyPr/>
                    <a:lstStyle/>
                    <a:p>
                      <a:pPr marL="32384">
                        <a:lnSpc>
                          <a:spcPts val="1480"/>
                        </a:lnSpc>
                      </a:pPr>
                      <a:r>
                        <a:rPr lang="en-US" sz="1200" b="1" spc="105" dirty="0">
                          <a:latin typeface="Arial" panose="020B0604020202020204" pitchFamily="34" charset="0"/>
                          <a:cs typeface="Arial" panose="020B0604020202020204" pitchFamily="34" charset="0"/>
                        </a:rPr>
                        <a:t>AMC/AMSC:</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Arial" panose="020B0604020202020204" pitchFamily="34" charset="0"/>
                          <a:cs typeface="Arial" panose="020B0604020202020204" pitchFamily="34" charset="0"/>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R</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973">
                <a:tc>
                  <a:txBody>
                    <a:bodyPr/>
                    <a:lstStyle/>
                    <a:p>
                      <a:pPr marL="32384">
                        <a:lnSpc>
                          <a:spcPts val="1480"/>
                        </a:lnSpc>
                      </a:pPr>
                      <a:r>
                        <a:rPr lang="en-US" sz="1200" b="1" spc="90" dirty="0">
                          <a:latin typeface="Arial" panose="020B0604020202020204" pitchFamily="34" charset="0"/>
                          <a:cs typeface="Arial" panose="020B0604020202020204" pitchFamily="34" charset="0"/>
                        </a:rPr>
                        <a:t>RMC/RMSC:</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Arial" panose="020B0604020202020204" pitchFamily="34" charset="0"/>
                          <a:cs typeface="Arial" panose="020B0604020202020204" pitchFamily="34" charset="0"/>
                        </a:rPr>
                        <a:t>Not Available</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 Available</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6129">
                <a:tc>
                  <a:txBody>
                    <a:bodyPr/>
                    <a:lstStyle/>
                    <a:p>
                      <a:pPr marL="32384" algn="l">
                        <a:lnSpc>
                          <a:spcPct val="100000"/>
                        </a:lnSpc>
                        <a:spcBef>
                          <a:spcPts val="865"/>
                        </a:spcBef>
                      </a:pPr>
                      <a:r>
                        <a:rPr lang="en-US" sz="1200" b="1" spc="90" dirty="0">
                          <a:latin typeface="Arial" panose="020B0604020202020204" pitchFamily="34" charset="0"/>
                          <a:cs typeface="Arial" panose="020B0604020202020204" pitchFamily="34" charset="0"/>
                        </a:rPr>
                        <a:t>Material:</a:t>
                      </a:r>
                      <a:endParaRPr sz="1200" dirty="0">
                        <a:latin typeface="Arial" panose="020B0604020202020204" pitchFamily="34" charset="0"/>
                        <a:cs typeface="Arial" panose="020B0604020202020204" pitchFamily="34" charset="0"/>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Arial" panose="020B0604020202020204" pitchFamily="34" charset="0"/>
                          <a:cs typeface="Arial" panose="020B0604020202020204" pitchFamily="34" charset="0"/>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32248">
                <a:tc>
                  <a:txBody>
                    <a:bodyPr/>
                    <a:lstStyle/>
                    <a:p>
                      <a:pPr marL="32384">
                        <a:lnSpc>
                          <a:spcPct val="100000"/>
                        </a:lnSpc>
                      </a:pPr>
                      <a:r>
                        <a:rPr lang="en-US" sz="1200" b="1" spc="75" dirty="0">
                          <a:latin typeface="Arial" panose="020B0604020202020204" pitchFamily="34" charset="0"/>
                          <a:cs typeface="Arial" panose="020B0604020202020204" pitchFamily="34" charset="0"/>
                        </a:rPr>
                        <a:t>Dimensions:</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Arial" panose="020B0604020202020204" pitchFamily="34" charset="0"/>
                          <a:ea typeface="+mn-ea"/>
                          <a:cs typeface="Arial" panose="020B0604020202020204" pitchFamily="34" charset="0"/>
                        </a:rPr>
                        <a:t>Not Available </a:t>
                      </a:r>
                      <a:endParaRPr lang="pl-PL" sz="1200" b="1" dirty="0">
                        <a:solidFill>
                          <a:schemeClr val="tx1"/>
                        </a:solidFill>
                        <a:latin typeface="Arial" panose="020B0604020202020204" pitchFamily="34" charset="0"/>
                        <a:ea typeface="+mn-ea"/>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199973">
                <a:tc>
                  <a:txBody>
                    <a:bodyPr/>
                    <a:lstStyle/>
                    <a:p>
                      <a:pPr marL="32384">
                        <a:lnSpc>
                          <a:spcPts val="1480"/>
                        </a:lnSpc>
                      </a:pPr>
                      <a:r>
                        <a:rPr lang="en-US" sz="1200" b="1" kern="1200" spc="75" dirty="0">
                          <a:solidFill>
                            <a:schemeClr val="tx1"/>
                          </a:solidFill>
                          <a:latin typeface="Arial" panose="020B0604020202020204" pitchFamily="34" charset="0"/>
                          <a:ea typeface="+mn-ea"/>
                          <a:cs typeface="Arial" panose="020B0604020202020204" pitchFamily="34" charset="0"/>
                        </a:rPr>
                        <a:t>Criticality Code:</a:t>
                      </a:r>
                      <a:endParaRPr sz="1200" b="1" kern="1200" spc="75" dirty="0">
                        <a:solidFill>
                          <a:schemeClr val="tx1"/>
                        </a:solidFill>
                        <a:latin typeface="Arial" panose="020B0604020202020204" pitchFamily="34" charset="0"/>
                        <a:ea typeface="+mn-ea"/>
                        <a:cs typeface="Arial" panose="020B0604020202020204" pitchFamily="34" charset="0"/>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X</a:t>
                      </a:r>
                      <a:endParaRPr sz="1200" b="1" dirty="0">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419026617"/>
                  </a:ext>
                </a:extLst>
              </a:tr>
              <a:tr h="199973">
                <a:tc>
                  <a:txBody>
                    <a:bodyPr/>
                    <a:lstStyle/>
                    <a:p>
                      <a:pPr marL="32384">
                        <a:lnSpc>
                          <a:spcPts val="1480"/>
                        </a:lnSpc>
                      </a:pPr>
                      <a:r>
                        <a:rPr lang="en-US" sz="1200" b="1" spc="100" dirty="0">
                          <a:latin typeface="Arial" panose="020B0604020202020204" pitchFamily="34" charset="0"/>
                          <a:cs typeface="Arial" panose="020B0604020202020204" pitchFamily="34" charset="0"/>
                        </a:rPr>
                        <a:t>Drawings</a:t>
                      </a:r>
                      <a:r>
                        <a:rPr lang="en-US" sz="1200" b="1" spc="100" baseline="0" dirty="0">
                          <a:latin typeface="Arial" panose="020B0604020202020204" pitchFamily="34" charset="0"/>
                          <a:cs typeface="Arial" panose="020B0604020202020204" pitchFamily="34" charset="0"/>
                        </a:rPr>
                        <a:t> Releasable</a:t>
                      </a:r>
                      <a:r>
                        <a:rPr sz="1200" b="1" spc="7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No</a:t>
                      </a:r>
                      <a:endParaRPr sz="1200" b="1" dirty="0">
                        <a:latin typeface="Arial" panose="020B0604020202020204" pitchFamily="34" charset="0"/>
                        <a:cs typeface="Arial" panose="020B0604020202020204" pitchFamily="34" charset="0"/>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199973">
                <a:tc>
                  <a:txBody>
                    <a:bodyPr/>
                    <a:lstStyle/>
                    <a:p>
                      <a:pPr marL="32384">
                        <a:lnSpc>
                          <a:spcPts val="1480"/>
                        </a:lnSpc>
                      </a:pPr>
                      <a:r>
                        <a:rPr lang="en-US" sz="1200" b="1" spc="100" baseline="0" dirty="0">
                          <a:latin typeface="Arial" panose="020B0604020202020204" pitchFamily="34" charset="0"/>
                          <a:cs typeface="Arial" panose="020B0604020202020204" pitchFamily="34" charset="0"/>
                        </a:rPr>
                        <a:t>Drawing #</a:t>
                      </a:r>
                      <a:r>
                        <a:rPr sz="1200" b="1" spc="8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199973">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Arial" panose="020B0604020202020204" pitchFamily="34" charset="0"/>
                          <a:cs typeface="Arial" panose="020B0604020202020204" pitchFamily="34" charset="0"/>
                        </a:rPr>
                        <a:t>Drawing Cage Code</a:t>
                      </a:r>
                      <a:r>
                        <a:rPr lang="en-US" sz="1200" b="1" spc="85"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Arial" panose="020B0604020202020204" pitchFamily="34" charset="0"/>
                          <a:cs typeface="Arial" panose="020B0604020202020204" pitchFamily="34" charset="0"/>
                        </a:rPr>
                        <a:t>Not Available </a:t>
                      </a:r>
                      <a:endParaRPr sz="12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199973">
                <a:tc>
                  <a:txBody>
                    <a:bodyPr/>
                    <a:lstStyle/>
                    <a:p>
                      <a:pPr marL="32384">
                        <a:lnSpc>
                          <a:spcPts val="1480"/>
                        </a:lnSpc>
                      </a:pPr>
                      <a:r>
                        <a:rPr lang="en-US" sz="1200" b="1" spc="85" dirty="0">
                          <a:latin typeface="Arial" panose="020B0604020202020204" pitchFamily="34" charset="0"/>
                          <a:cs typeface="Arial" panose="020B0604020202020204" pitchFamily="34" charset="0"/>
                        </a:rPr>
                        <a:t>T.O.</a:t>
                      </a:r>
                      <a:r>
                        <a:rPr lang="en-US" sz="1200" b="1" spc="85" baseline="0" dirty="0">
                          <a:latin typeface="Arial" panose="020B0604020202020204" pitchFamily="34" charset="0"/>
                          <a:cs typeface="Arial" panose="020B0604020202020204" pitchFamily="34" charset="0"/>
                        </a:rPr>
                        <a:t> Releasable</a:t>
                      </a:r>
                      <a:r>
                        <a:rPr sz="1200" b="1" spc="8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Yes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199973">
                <a:tc>
                  <a:txBody>
                    <a:bodyPr/>
                    <a:lstStyle/>
                    <a:p>
                      <a:pPr marL="32384">
                        <a:lnSpc>
                          <a:spcPts val="1480"/>
                        </a:lnSpc>
                      </a:pPr>
                      <a:r>
                        <a:rPr lang="en-US" sz="1200" b="1" spc="95" dirty="0">
                          <a:latin typeface="Arial" panose="020B0604020202020204" pitchFamily="34" charset="0"/>
                          <a:cs typeface="Arial" panose="020B0604020202020204" pitchFamily="34" charset="0"/>
                        </a:rPr>
                        <a:t>T.O.</a:t>
                      </a:r>
                      <a:r>
                        <a:rPr lang="en-US" sz="1200" b="1" spc="95" baseline="0" dirty="0">
                          <a:latin typeface="Arial" panose="020B0604020202020204" pitchFamily="34" charset="0"/>
                          <a:cs typeface="Arial" panose="020B0604020202020204" pitchFamily="34" charset="0"/>
                        </a:rPr>
                        <a:t> #</a:t>
                      </a:r>
                      <a:r>
                        <a:rPr sz="1200" b="1" spc="9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2G-T62T-43/-44</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199973">
                <a:tc>
                  <a:txBody>
                    <a:bodyPr/>
                    <a:lstStyle/>
                    <a:p>
                      <a:pPr marL="32384">
                        <a:lnSpc>
                          <a:spcPts val="1480"/>
                        </a:lnSpc>
                      </a:pPr>
                      <a:r>
                        <a:rPr lang="en-US" sz="1200" b="1" spc="80" dirty="0">
                          <a:latin typeface="Arial" panose="020B0604020202020204" pitchFamily="34" charset="0"/>
                          <a:cs typeface="Arial" panose="020B0604020202020204" pitchFamily="34" charset="0"/>
                        </a:rPr>
                        <a:t>Budget</a:t>
                      </a:r>
                      <a:r>
                        <a:rPr lang="en-US" sz="1200" b="1" spc="80" baseline="0" dirty="0">
                          <a:latin typeface="Arial" panose="020B0604020202020204" pitchFamily="34" charset="0"/>
                          <a:cs typeface="Arial" panose="020B0604020202020204" pitchFamily="34" charset="0"/>
                        </a:rPr>
                        <a:t> Code</a:t>
                      </a:r>
                      <a:r>
                        <a:rPr sz="1200" b="1" spc="7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8</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199973">
                <a:tc>
                  <a:txBody>
                    <a:bodyPr/>
                    <a:lstStyle/>
                    <a:p>
                      <a:pPr marL="32384">
                        <a:lnSpc>
                          <a:spcPts val="1480"/>
                        </a:lnSpc>
                      </a:pPr>
                      <a:r>
                        <a:rPr lang="en-US" sz="1200" b="1" spc="95" dirty="0">
                          <a:latin typeface="Arial" panose="020B0604020202020204" pitchFamily="34" charset="0"/>
                          <a:cs typeface="Arial" panose="020B0604020202020204" pitchFamily="34" charset="0"/>
                        </a:rPr>
                        <a:t>Next</a:t>
                      </a:r>
                      <a:r>
                        <a:rPr lang="en-US" sz="1200" b="1" spc="95" baseline="0" dirty="0">
                          <a:latin typeface="Arial" panose="020B0604020202020204" pitchFamily="34" charset="0"/>
                          <a:cs typeface="Arial" panose="020B0604020202020204" pitchFamily="34" charset="0"/>
                        </a:rPr>
                        <a:t> Higher </a:t>
                      </a:r>
                      <a:r>
                        <a:rPr lang="en-US" sz="1200" b="1" spc="95" baseline="0" dirty="0" err="1">
                          <a:latin typeface="Arial" panose="020B0604020202020204" pitchFamily="34" charset="0"/>
                          <a:cs typeface="Arial" panose="020B0604020202020204" pitchFamily="34" charset="0"/>
                        </a:rPr>
                        <a:t>Asmbly</a:t>
                      </a:r>
                      <a:r>
                        <a:rPr sz="1200" b="1" spc="85"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Arial" panose="020B0604020202020204" pitchFamily="34" charset="0"/>
                          <a:cs typeface="Arial" panose="020B0604020202020204" pitchFamily="34" charset="0"/>
                        </a:rPr>
                        <a:t>Quick Start </a:t>
                      </a:r>
                      <a:r>
                        <a:rPr lang="fr-FR" sz="1200" b="1" dirty="0" err="1">
                          <a:latin typeface="Arial" panose="020B0604020202020204" pitchFamily="34" charset="0"/>
                          <a:cs typeface="Arial" panose="020B0604020202020204" pitchFamily="34" charset="0"/>
                        </a:rPr>
                        <a:t>Auxiliary</a:t>
                      </a:r>
                      <a:r>
                        <a:rPr lang="fr-FR" sz="1200" b="1" dirty="0">
                          <a:latin typeface="Arial" panose="020B0604020202020204" pitchFamily="34" charset="0"/>
                          <a:cs typeface="Arial" panose="020B0604020202020204" pitchFamily="34" charset="0"/>
                        </a:rPr>
                        <a:t> Power System (QSAS)</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extLst>
              <p:ext uri="{D42A27DB-BD31-4B8C-83A1-F6EECF244321}">
                <p14:modId xmlns:p14="http://schemas.microsoft.com/office/powerpoint/2010/main" val="1581260725"/>
              </p:ext>
            </p:extLst>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Arial" panose="020B0604020202020204" pitchFamily="34" charset="0"/>
                          <a:cs typeface="Arial" panose="020B0604020202020204" pitchFamily="34" charset="0"/>
                        </a:rPr>
                        <a:t>Out</a:t>
                      </a:r>
                      <a:r>
                        <a:rPr sz="1000" b="1" spc="-20" dirty="0">
                          <a:latin typeface="Arial" panose="020B0604020202020204" pitchFamily="34" charset="0"/>
                          <a:cs typeface="Arial" panose="020B0604020202020204" pitchFamily="34" charset="0"/>
                        </a:rPr>
                        <a:t> </a:t>
                      </a:r>
                      <a:r>
                        <a:rPr sz="1000" b="1" spc="85" dirty="0">
                          <a:latin typeface="Arial" panose="020B0604020202020204" pitchFamily="34" charset="0"/>
                          <a:cs typeface="Arial" panose="020B0604020202020204" pitchFamily="34" charset="0"/>
                        </a:rPr>
                        <a:t>Year</a:t>
                      </a:r>
                      <a:r>
                        <a:rPr sz="1000" b="1" spc="20" dirty="0">
                          <a:latin typeface="Arial" panose="020B0604020202020204" pitchFamily="34" charset="0"/>
                          <a:cs typeface="Arial" panose="020B0604020202020204" pitchFamily="34" charset="0"/>
                        </a:rPr>
                        <a:t> </a:t>
                      </a:r>
                      <a:r>
                        <a:rPr sz="1000" b="1" spc="100" dirty="0">
                          <a:latin typeface="Arial" panose="020B0604020202020204" pitchFamily="34" charset="0"/>
                          <a:cs typeface="Arial" panose="020B0604020202020204" pitchFamily="34" charset="0"/>
                        </a:rPr>
                        <a:t>Requirements</a:t>
                      </a:r>
                      <a:r>
                        <a:rPr sz="1000" spc="100" dirty="0">
                          <a:latin typeface="Arial" panose="020B0604020202020204" pitchFamily="34" charset="0"/>
                          <a:cs typeface="Arial" panose="020B0604020202020204" pitchFamily="34" charset="0"/>
                        </a:rPr>
                        <a:t>:</a:t>
                      </a:r>
                      <a:r>
                        <a:rPr sz="1000" spc="-25" dirty="0">
                          <a:latin typeface="Arial" panose="020B0604020202020204" pitchFamily="34" charset="0"/>
                          <a:cs typeface="Arial" panose="020B0604020202020204" pitchFamily="34" charset="0"/>
                        </a:rPr>
                        <a:t> </a:t>
                      </a:r>
                      <a:r>
                        <a:rPr sz="1000" b="1" spc="110" dirty="0">
                          <a:latin typeface="Arial" panose="020B0604020202020204" pitchFamily="34" charset="0"/>
                          <a:cs typeface="Arial" panose="020B0604020202020204" pitchFamily="34" charset="0"/>
                        </a:rPr>
                        <a:t>BUY</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4</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Arial" panose="020B0604020202020204" pitchFamily="34" charset="0"/>
                          <a:cs typeface="Arial" panose="020B0604020202020204" pitchFamily="34" charset="0"/>
                        </a:rPr>
                        <a:t>0</a:t>
                      </a:r>
                      <a:endParaRPr sz="1000" b="1"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5</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Arial" panose="020B0604020202020204" pitchFamily="34" charset="0"/>
                          <a:cs typeface="Arial" panose="020B0604020202020204" pitchFamily="34" charset="0"/>
                        </a:rPr>
                        <a:t>0</a:t>
                      </a:r>
                      <a:endParaRPr sz="1000" b="1"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6</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Arial" panose="020B0604020202020204" pitchFamily="34" charset="0"/>
                          <a:cs typeface="Arial" panose="020B0604020202020204" pitchFamily="34" charset="0"/>
                        </a:rPr>
                        <a:t>0</a:t>
                      </a:r>
                      <a:endParaRPr sz="1000" b="1"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7</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Arial" panose="020B0604020202020204" pitchFamily="34" charset="0"/>
                          <a:cs typeface="Arial" panose="020B0604020202020204" pitchFamily="34" charset="0"/>
                        </a:rPr>
                        <a:t>0</a:t>
                      </a:r>
                      <a:endParaRPr sz="1000" b="1"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8</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Arial" panose="020B0604020202020204" pitchFamily="34" charset="0"/>
                          <a:cs typeface="Arial" panose="020B0604020202020204" pitchFamily="34" charset="0"/>
                        </a:rPr>
                        <a:t>0</a:t>
                      </a:r>
                      <a:endParaRPr sz="1000" b="1" dirty="0">
                        <a:latin typeface="Arial" panose="020B0604020202020204" pitchFamily="34" charset="0"/>
                        <a:cs typeface="Arial" panose="020B0604020202020204" pitchFamily="34" charset="0"/>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Arial" panose="020B0604020202020204" pitchFamily="34" charset="0"/>
                        <a:cs typeface="Arial" panose="020B0604020202020204" pitchFamily="34" charset="0"/>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Arial" panose="020B0604020202020204" pitchFamily="34" charset="0"/>
                          <a:cs typeface="Arial" panose="020B0604020202020204" pitchFamily="34" charset="0"/>
                        </a:rPr>
                        <a:t>Out</a:t>
                      </a:r>
                      <a:r>
                        <a:rPr sz="1000" b="1" spc="-15" dirty="0">
                          <a:latin typeface="Arial" panose="020B0604020202020204" pitchFamily="34" charset="0"/>
                          <a:cs typeface="Arial" panose="020B0604020202020204" pitchFamily="34" charset="0"/>
                        </a:rPr>
                        <a:t> </a:t>
                      </a:r>
                      <a:r>
                        <a:rPr sz="1000" b="1" spc="85" dirty="0">
                          <a:latin typeface="Arial" panose="020B0604020202020204" pitchFamily="34" charset="0"/>
                          <a:cs typeface="Arial" panose="020B0604020202020204" pitchFamily="34" charset="0"/>
                        </a:rPr>
                        <a:t>Year</a:t>
                      </a:r>
                      <a:r>
                        <a:rPr sz="1000" b="1" spc="25" dirty="0">
                          <a:latin typeface="Arial" panose="020B0604020202020204" pitchFamily="34" charset="0"/>
                          <a:cs typeface="Arial" panose="020B0604020202020204" pitchFamily="34" charset="0"/>
                        </a:rPr>
                        <a:t> </a:t>
                      </a:r>
                      <a:r>
                        <a:rPr sz="1000" b="1" spc="100" dirty="0">
                          <a:latin typeface="Arial" panose="020B0604020202020204" pitchFamily="34" charset="0"/>
                          <a:cs typeface="Arial" panose="020B0604020202020204" pitchFamily="34" charset="0"/>
                        </a:rPr>
                        <a:t>Requirements</a:t>
                      </a:r>
                      <a:r>
                        <a:rPr sz="1000" spc="100" dirty="0">
                          <a:latin typeface="Arial" panose="020B0604020202020204" pitchFamily="34" charset="0"/>
                          <a:cs typeface="Arial" panose="020B0604020202020204" pitchFamily="34" charset="0"/>
                        </a:rPr>
                        <a:t>:</a:t>
                      </a:r>
                      <a:r>
                        <a:rPr sz="1000" spc="-15" dirty="0">
                          <a:latin typeface="Arial" panose="020B0604020202020204" pitchFamily="34" charset="0"/>
                          <a:cs typeface="Arial" panose="020B0604020202020204" pitchFamily="34" charset="0"/>
                        </a:rPr>
                        <a:t> </a:t>
                      </a:r>
                      <a:r>
                        <a:rPr sz="1000" b="1" spc="100" dirty="0">
                          <a:latin typeface="Arial" panose="020B0604020202020204" pitchFamily="34" charset="0"/>
                          <a:cs typeface="Arial" panose="020B0604020202020204" pitchFamily="34" charset="0"/>
                        </a:rPr>
                        <a:t>REPAIR</a:t>
                      </a:r>
                      <a:endParaRPr sz="1000" dirty="0">
                        <a:latin typeface="Arial" panose="020B0604020202020204" pitchFamily="34" charset="0"/>
                        <a:cs typeface="Arial" panose="020B0604020202020204" pitchFamily="34" charset="0"/>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Arial" panose="020B0604020202020204" pitchFamily="34" charset="0"/>
                          <a:cs typeface="Arial" panose="020B0604020202020204" pitchFamily="34" charset="0"/>
                        </a:rPr>
                        <a:t>FY2</a:t>
                      </a:r>
                      <a:r>
                        <a:rPr lang="en-US" sz="1000" b="1" spc="85" dirty="0">
                          <a:latin typeface="Arial" panose="020B0604020202020204" pitchFamily="34" charset="0"/>
                          <a:cs typeface="Arial" panose="020B0604020202020204" pitchFamily="34" charset="0"/>
                        </a:rPr>
                        <a:t>4:</a:t>
                      </a:r>
                      <a:endParaRPr sz="1000"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gn="l">
                        <a:lnSpc>
                          <a:spcPct val="100000"/>
                        </a:lnSpc>
                        <a:spcBef>
                          <a:spcPts val="120"/>
                        </a:spcBef>
                      </a:pPr>
                      <a:r>
                        <a:rPr lang="en-US" sz="1000" b="1" dirty="0">
                          <a:latin typeface="Arial" panose="020B0604020202020204" pitchFamily="34" charset="0"/>
                          <a:cs typeface="Arial" panose="020B0604020202020204" pitchFamily="34" charset="0"/>
                        </a:rPr>
                        <a:t>36-60</a:t>
                      </a:r>
                      <a:endParaRPr sz="1000" b="1"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5</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gn="l">
                        <a:lnSpc>
                          <a:spcPct val="100000"/>
                        </a:lnSpc>
                        <a:spcBef>
                          <a:spcPts val="120"/>
                        </a:spcBef>
                      </a:pPr>
                      <a:r>
                        <a:rPr lang="en-US" sz="1000" b="1" dirty="0">
                          <a:latin typeface="Arial" panose="020B0604020202020204" pitchFamily="34" charset="0"/>
                          <a:cs typeface="Arial" panose="020B0604020202020204" pitchFamily="34" charset="0"/>
                        </a:rPr>
                        <a:t>36-60</a:t>
                      </a: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Arial" panose="020B0604020202020204" pitchFamily="34" charset="0"/>
                          <a:cs typeface="Arial" panose="020B0604020202020204" pitchFamily="34" charset="0"/>
                        </a:rPr>
                        <a:t>FY2</a:t>
                      </a:r>
                      <a:r>
                        <a:rPr lang="en-US" sz="1000" b="1" spc="85" dirty="0">
                          <a:latin typeface="Arial" panose="020B0604020202020204" pitchFamily="34" charset="0"/>
                          <a:cs typeface="Arial" panose="020B0604020202020204" pitchFamily="34" charset="0"/>
                        </a:rPr>
                        <a:t>6:</a:t>
                      </a:r>
                      <a:endParaRPr sz="1000"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gn="l">
                        <a:lnSpc>
                          <a:spcPct val="100000"/>
                        </a:lnSpc>
                        <a:spcBef>
                          <a:spcPts val="120"/>
                        </a:spcBef>
                      </a:pPr>
                      <a:r>
                        <a:rPr lang="en-US" sz="1000" b="1" dirty="0">
                          <a:latin typeface="Arial" panose="020B0604020202020204" pitchFamily="34" charset="0"/>
                          <a:cs typeface="Arial" panose="020B0604020202020204" pitchFamily="34" charset="0"/>
                        </a:rPr>
                        <a:t>36-60</a:t>
                      </a: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7</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gn="l">
                        <a:lnSpc>
                          <a:spcPct val="100000"/>
                        </a:lnSpc>
                        <a:spcBef>
                          <a:spcPts val="120"/>
                        </a:spcBef>
                      </a:pPr>
                      <a:r>
                        <a:rPr lang="en-US" sz="1000" b="1" dirty="0">
                          <a:latin typeface="Arial" panose="020B0604020202020204" pitchFamily="34" charset="0"/>
                          <a:cs typeface="Arial" panose="020B0604020202020204" pitchFamily="34" charset="0"/>
                        </a:rPr>
                        <a:t>36-60</a:t>
                      </a: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Arial" panose="020B0604020202020204" pitchFamily="34" charset="0"/>
                          <a:cs typeface="Arial" panose="020B0604020202020204" pitchFamily="34" charset="0"/>
                        </a:rPr>
                        <a:t>FY2</a:t>
                      </a:r>
                      <a:r>
                        <a:rPr lang="en-US" sz="1000" b="1" spc="75" dirty="0">
                          <a:latin typeface="Arial" panose="020B0604020202020204" pitchFamily="34" charset="0"/>
                          <a:cs typeface="Arial" panose="020B0604020202020204" pitchFamily="34" charset="0"/>
                        </a:rPr>
                        <a:t>8</a:t>
                      </a:r>
                      <a:r>
                        <a:rPr sz="1000" b="1" spc="75" dirty="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gn="l">
                        <a:lnSpc>
                          <a:spcPct val="100000"/>
                        </a:lnSpc>
                        <a:spcBef>
                          <a:spcPts val="120"/>
                        </a:spcBef>
                      </a:pPr>
                      <a:r>
                        <a:rPr lang="en-US" sz="1000" b="1" dirty="0">
                          <a:latin typeface="Arial" panose="020B0604020202020204" pitchFamily="34" charset="0"/>
                          <a:cs typeface="Arial" panose="020B0604020202020204" pitchFamily="34" charset="0"/>
                        </a:rPr>
                        <a:t>36-60</a:t>
                      </a: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Arial" panose="020B0604020202020204" pitchFamily="34" charset="0"/>
                        <a:cs typeface="Arial" panose="020B0604020202020204" pitchFamily="34" charset="0"/>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Arial" panose="020B0604020202020204" pitchFamily="34" charset="0"/>
                          <a:cs typeface="Arial" panose="020B0604020202020204" pitchFamily="34" charset="0"/>
                        </a:rPr>
                        <a:t>EDL:</a:t>
                      </a:r>
                      <a:endParaRPr sz="1000">
                        <a:latin typeface="Arial" panose="020B0604020202020204" pitchFamily="34" charset="0"/>
                        <a:cs typeface="Arial" panose="020B0604020202020204" pitchFamily="34" charset="0"/>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Arial" panose="020B0604020202020204" pitchFamily="34" charset="0"/>
                          <a:cs typeface="Arial" panose="020B0604020202020204" pitchFamily="34" charset="0"/>
                        </a:rPr>
                        <a:t>Available </a:t>
                      </a:r>
                      <a:endParaRPr sz="10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Arial" panose="020B0604020202020204" pitchFamily="34" charset="0"/>
                          <a:cs typeface="Arial" panose="020B0604020202020204" pitchFamily="34" charset="0"/>
                        </a:rPr>
                        <a:t>RDL:</a:t>
                      </a:r>
                      <a:endParaRPr sz="1000" dirty="0">
                        <a:latin typeface="Arial" panose="020B0604020202020204" pitchFamily="34" charset="0"/>
                        <a:cs typeface="Arial" panose="020B0604020202020204" pitchFamily="34" charset="0"/>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Arial" panose="020B0604020202020204" pitchFamily="34" charset="0"/>
                          <a:cs typeface="Arial" panose="020B0604020202020204" pitchFamily="34" charset="0"/>
                        </a:rPr>
                        <a:t>Not Available </a:t>
                      </a:r>
                      <a:endParaRPr sz="1000" b="1" dirty="0">
                        <a:latin typeface="Arial" panose="020B0604020202020204" pitchFamily="34" charset="0"/>
                        <a:cs typeface="Arial" panose="020B0604020202020204" pitchFamily="34" charset="0"/>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Arial" panose="020B0604020202020204" pitchFamily="34" charset="0"/>
                          <a:cs typeface="Arial" panose="020B0604020202020204" pitchFamily="34" charset="0"/>
                        </a:rPr>
                        <a:t>Tin</a:t>
                      </a:r>
                      <a:r>
                        <a:rPr sz="1000" b="1" spc="25" dirty="0">
                          <a:latin typeface="Arial" panose="020B0604020202020204" pitchFamily="34" charset="0"/>
                          <a:cs typeface="Arial" panose="020B0604020202020204" pitchFamily="34" charset="0"/>
                        </a:rPr>
                        <a:t>k</a:t>
                      </a:r>
                      <a:r>
                        <a:rPr sz="1000" b="1" spc="-5" dirty="0">
                          <a:latin typeface="Arial" panose="020B0604020202020204" pitchFamily="34" charset="0"/>
                          <a:cs typeface="Arial" panose="020B0604020202020204" pitchFamily="34" charset="0"/>
                        </a:rPr>
                        <a:t>e</a:t>
                      </a:r>
                      <a:r>
                        <a:rPr sz="1000" b="1" dirty="0">
                          <a:latin typeface="Arial" panose="020B0604020202020204" pitchFamily="34" charset="0"/>
                          <a:cs typeface="Arial" panose="020B0604020202020204" pitchFamily="34" charset="0"/>
                        </a:rPr>
                        <a:t>r</a:t>
                      </a:r>
                      <a:endParaRPr sz="1000" dirty="0">
                        <a:latin typeface="Arial" panose="020B0604020202020204" pitchFamily="34" charset="0"/>
                        <a:cs typeface="Arial" panose="020B0604020202020204" pitchFamily="34" charset="0"/>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Arial" panose="020B0604020202020204" pitchFamily="34" charset="0"/>
                          <a:cs typeface="Arial" panose="020B0604020202020204" pitchFamily="34" charset="0"/>
                        </a:rPr>
                        <a:t>8/10/2023</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Arial" panose="020B0604020202020204" pitchFamily="34" charset="0"/>
                          <a:cs typeface="Arial" panose="020B0604020202020204" pitchFamily="34" charset="0"/>
                        </a:rPr>
                        <a:t>Robins</a:t>
                      </a:r>
                      <a:endParaRPr sz="1000" dirty="0">
                        <a:latin typeface="Arial" panose="020B0604020202020204" pitchFamily="34" charset="0"/>
                        <a:cs typeface="Arial" panose="020B0604020202020204" pitchFamily="34" charset="0"/>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b="1" dirty="0">
                          <a:solidFill>
                            <a:schemeClr val="tx1"/>
                          </a:solidFill>
                          <a:latin typeface="Arial" panose="020B0604020202020204" pitchFamily="34" charset="0"/>
                          <a:cs typeface="Arial" panose="020B0604020202020204" pitchFamily="34" charset="0"/>
                        </a:rPr>
                        <a:t>03/29/2024</a:t>
                      </a:r>
                      <a:endParaRPr sz="1000" b="1" dirty="0">
                        <a:solidFill>
                          <a:schemeClr val="tx1"/>
                        </a:solidFill>
                        <a:latin typeface="Arial" panose="020B0604020202020204" pitchFamily="34" charset="0"/>
                        <a:cs typeface="Arial" panose="020B0604020202020204" pitchFamily="34" charset="0"/>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Arial" panose="020B0604020202020204" pitchFamily="34" charset="0"/>
                          <a:cs typeface="Arial" panose="020B0604020202020204" pitchFamily="34" charset="0"/>
                        </a:rPr>
                        <a:t>Hill</a:t>
                      </a:r>
                      <a:endParaRPr sz="1000" dirty="0">
                        <a:latin typeface="Arial" panose="020B0604020202020204" pitchFamily="34" charset="0"/>
                        <a:cs typeface="Arial" panose="020B0604020202020204" pitchFamily="34" charset="0"/>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Arial" panose="020B0604020202020204" pitchFamily="34" charset="0"/>
                          <a:cs typeface="Arial" panose="020B0604020202020204" pitchFamily="34" charset="0"/>
                        </a:rPr>
                        <a:t>12/7/2023</a:t>
                      </a:r>
                      <a:endParaRPr lang="en-US" sz="1000" dirty="0">
                        <a:solidFill>
                          <a:schemeClr val="tx1"/>
                        </a:solidFill>
                        <a:latin typeface="Arial" panose="020B0604020202020204" pitchFamily="34" charset="0"/>
                        <a:cs typeface="Arial" panose="020B0604020202020204" pitchFamily="34" charset="0"/>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Arial" panose="020B0604020202020204" pitchFamily="34" charset="0"/>
                          <a:cs typeface="Arial" panose="020B0604020202020204" pitchFamily="34" charset="0"/>
                        </a:rPr>
                        <a:t>Virtual</a:t>
                      </a:r>
                      <a:endParaRPr sz="1000" dirty="0">
                        <a:latin typeface="Arial" panose="020B0604020202020204" pitchFamily="34" charset="0"/>
                        <a:cs typeface="Arial" panose="020B0604020202020204" pitchFamily="34" charset="0"/>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Arial" panose="020B0604020202020204" pitchFamily="34" charset="0"/>
                          <a:cs typeface="Arial" panose="020B0604020202020204" pitchFamily="34" charset="0"/>
                        </a:rPr>
                        <a:t>------</a:t>
                      </a:r>
                      <a:endParaRPr lang="en-US" sz="1000" dirty="0">
                        <a:solidFill>
                          <a:schemeClr val="tx1"/>
                        </a:solidFill>
                        <a:latin typeface="Arial" panose="020B0604020202020204" pitchFamily="34" charset="0"/>
                        <a:cs typeface="Arial" panose="020B0604020202020204" pitchFamily="34" charset="0"/>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600" b="0" i="0" u="none" strike="noStrike" kern="1200" cap="none" spc="0" normalizeH="0" baseline="0" noProof="0" dirty="0">
                <a:ln>
                  <a:noFill/>
                </a:ln>
                <a:solidFill>
                  <a:prstClr val="black"/>
                </a:solidFill>
                <a:effectLst/>
                <a:uLnTx/>
                <a:uFillTx/>
                <a:latin typeface="Arial"/>
                <a:ea typeface="+mn-ea"/>
                <a:cs typeface="+mn-cs"/>
              </a:rPr>
              <a:t>Source Approval Request (SAR) Package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Source Approval Request (SAR) to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hlinkClick r:id="rId3"/>
              </a:rPr>
              <a:t>AFSC.OL.SB@us.af.mil</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 and include your email address and “request a drop off”. A request for drop off will be returned, use this to submit your SAR package.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8210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388" y="0"/>
            <a:ext cx="9390679" cy="1107996"/>
          </a:xfrm>
        </p:spPr>
        <p:txBody>
          <a:bodyPr/>
          <a:lstStyle/>
          <a:p>
            <a:pPr algn="r"/>
            <a:r>
              <a:rPr lang="en-US" sz="3600" i="1" dirty="0">
                <a:solidFill>
                  <a:srgbClr val="002060"/>
                </a:solidFill>
              </a:rPr>
              <a:t>APU Turbine Engine: AS - Repair</a:t>
            </a:r>
            <a:br>
              <a:rPr lang="en-US" sz="3600" i="1" dirty="0">
                <a:solidFill>
                  <a:srgbClr val="002060"/>
                </a:solidFill>
              </a:rPr>
            </a:br>
            <a:r>
              <a:rPr lang="en-US" sz="3600" i="1" dirty="0">
                <a:solidFill>
                  <a:srgbClr val="002060"/>
                </a:solidFill>
              </a:rPr>
              <a:t> Hill AFB – 419</a:t>
            </a:r>
            <a:r>
              <a:rPr lang="en-US" sz="3600" i="1" baseline="30000" dirty="0">
                <a:solidFill>
                  <a:srgbClr val="002060"/>
                </a:solidFill>
              </a:rPr>
              <a:t>th</a:t>
            </a:r>
            <a:r>
              <a:rPr lang="en-US" sz="3600" i="1" dirty="0">
                <a:solidFill>
                  <a:srgbClr val="002060"/>
                </a:solidFill>
              </a:rPr>
              <a:t> SCMS</a:t>
            </a:r>
            <a:endParaRPr lang="en-US" sz="3600" dirty="0">
              <a:solidFill>
                <a:srgbClr val="002060"/>
              </a:solidFill>
            </a:endParaRPr>
          </a:p>
        </p:txBody>
      </p:sp>
      <p:sp>
        <p:nvSpPr>
          <p:cNvPr id="4" name="Slide Number Placeholder 3"/>
          <p:cNvSpPr>
            <a:spLocks noGrp="1"/>
          </p:cNvSpPr>
          <p:nvPr>
            <p:ph type="sldNum" sz="quarter" idx="1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000" kern="1200" baseline="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1" y="1332178"/>
            <a:ext cx="11130455" cy="2096822"/>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 past 5 years, the current source has struggled to overhaul KC 135 APU to meet Air Force requirements, resulting in increased backorders. A supplementary overhaul source would alleviate both the backlog of backorders and help maintain a constant supply of APUs to the warfighter.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licensing agreement with Pratt and Whitney must be obtained in order to request available drawing from the Public Sales Office.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859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sz="3300" dirty="0"/>
              <a:t>Acronym Legend</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4995038"/>
          </a:xfrm>
        </p:spPr>
        <p:txBody>
          <a:bodyPr/>
          <a:lstStyle/>
          <a:p>
            <a:pPr marL="406400" lvl="1" indent="0">
              <a:buNone/>
            </a:pPr>
            <a:r>
              <a:rPr lang="en-US" sz="2400" dirty="0"/>
              <a:t>AAC – Acquisition Advice Code</a:t>
            </a:r>
          </a:p>
          <a:p>
            <a:pPr marL="406400" lvl="1" indent="0">
              <a:buNone/>
            </a:pPr>
            <a:r>
              <a:rPr lang="en-US" sz="2400" dirty="0"/>
              <a:t>AMC – Acquisition Method Code</a:t>
            </a:r>
          </a:p>
          <a:p>
            <a:pPr marL="406400" lvl="1" indent="0">
              <a:buNone/>
            </a:pPr>
            <a:r>
              <a:rPr lang="en-US" sz="2400" dirty="0"/>
              <a:t>AMSC – Acquisition Method Suffix Code</a:t>
            </a:r>
          </a:p>
          <a:p>
            <a:pPr marL="406400" lvl="1" indent="0">
              <a:buNone/>
            </a:pPr>
            <a:r>
              <a:rPr lang="en-US" sz="2400" dirty="0"/>
              <a:t>APPL – Application Rate		</a:t>
            </a:r>
          </a:p>
          <a:p>
            <a:pPr marL="406400" lvl="1" indent="0">
              <a:buNone/>
            </a:pPr>
            <a:r>
              <a:rPr lang="en-US" sz="2400" dirty="0"/>
              <a:t>AS – Alternate Source</a:t>
            </a:r>
          </a:p>
          <a:p>
            <a:pPr marL="406400" lvl="1" indent="0">
              <a:buNone/>
            </a:pPr>
            <a:r>
              <a:rPr lang="en-US" sz="2400" dirty="0" err="1"/>
              <a:t>Asmbly</a:t>
            </a:r>
            <a:r>
              <a:rPr lang="en-US" sz="2400" dirty="0"/>
              <a:t> - Assembly</a:t>
            </a:r>
          </a:p>
          <a:p>
            <a:pPr marL="406400" lvl="1" indent="0">
              <a:buNone/>
            </a:pPr>
            <a:r>
              <a:rPr lang="en-US" sz="2400" dirty="0"/>
              <a:t>MD – Mission Designation (Aircraft Type)</a:t>
            </a:r>
          </a:p>
          <a:p>
            <a:pPr marL="406400" lvl="1" indent="0">
              <a:buNone/>
            </a:pPr>
            <a:r>
              <a:rPr lang="en-US" sz="2400" dirty="0"/>
              <a:t>N/A – Not Applicable</a:t>
            </a:r>
          </a:p>
          <a:p>
            <a:pPr marL="406400" lvl="1" indent="0">
              <a:buNone/>
            </a:pPr>
            <a:r>
              <a:rPr lang="en-US" sz="2400" dirty="0"/>
              <a:t>NSN – National Stock Number</a:t>
            </a:r>
          </a:p>
          <a:p>
            <a:pPr marL="406400" lvl="1" indent="0">
              <a:buNone/>
            </a:pPr>
            <a:r>
              <a:rPr lang="en-US" sz="2400" dirty="0"/>
              <a:t>OTA – Other Transactional Authority</a:t>
            </a:r>
          </a:p>
          <a:p>
            <a:pPr marL="406400" lvl="1" indent="0">
              <a:buNone/>
            </a:pPr>
            <a:r>
              <a:rPr lang="en-US" sz="2400" dirty="0"/>
              <a:t>QPA – Quantity Per Assembly</a:t>
            </a:r>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3690599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sz="3300" dirty="0"/>
              <a:t>Acronym Legend</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4995038"/>
          </a:xfrm>
        </p:spPr>
        <p:txBody>
          <a:bodyPr/>
          <a:lstStyle/>
          <a:p>
            <a:pPr marL="406400" lvl="1" indent="0">
              <a:buNone/>
            </a:pPr>
            <a:r>
              <a:rPr lang="en-US" sz="2400" dirty="0"/>
              <a:t>Rev Eng – Reverse Engineer</a:t>
            </a:r>
          </a:p>
          <a:p>
            <a:pPr marL="406400" lvl="1" indent="0">
              <a:buNone/>
            </a:pPr>
            <a:r>
              <a:rPr lang="en-US" sz="2400" dirty="0"/>
              <a:t>RMC – Repair Method Code</a:t>
            </a:r>
          </a:p>
          <a:p>
            <a:pPr marL="406400" lvl="1" indent="0">
              <a:buNone/>
            </a:pPr>
            <a:r>
              <a:rPr lang="en-US" sz="2400" dirty="0"/>
              <a:t>RMSC – Repair Method Suffix Code</a:t>
            </a:r>
          </a:p>
          <a:p>
            <a:pPr marL="406400" lvl="1" indent="0">
              <a:buNone/>
            </a:pPr>
            <a:r>
              <a:rPr lang="en-US" sz="2400" dirty="0"/>
              <a:t>TMS – Type, Model and Series (Engines Only)</a:t>
            </a:r>
          </a:p>
          <a:p>
            <a:pPr marL="406400" lvl="1" indent="0">
              <a:buNone/>
            </a:pPr>
            <a:r>
              <a:rPr lang="en-US" sz="2400" dirty="0"/>
              <a:t>T.O. – Technical Order</a:t>
            </a:r>
          </a:p>
          <a:p>
            <a:pPr marL="406400" lvl="1" indent="0">
              <a:buNone/>
            </a:pPr>
            <a:r>
              <a:rPr lang="en-US" sz="2400" dirty="0" err="1"/>
              <a:t>Unserv</a:t>
            </a:r>
            <a:r>
              <a:rPr lang="en-US" sz="2400" dirty="0"/>
              <a:t>. Assets Avail – Unserviceable Assets Available</a:t>
            </a:r>
          </a:p>
          <a:p>
            <a:pPr marL="406400" lvl="1" indent="0">
              <a:buNone/>
            </a:pPr>
            <a:endParaRPr lang="en-US" sz="2400" dirty="0"/>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370540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091821" y="77305"/>
            <a:ext cx="9559246" cy="1143000"/>
          </a:xfrm>
        </p:spPr>
        <p:txBody>
          <a:bodyPr/>
          <a:lstStyle/>
          <a:p>
            <a:r>
              <a:rPr lang="en-US" sz="3200" dirty="0"/>
              <a:t>Hydraulic Motor-Pump Piston: Rev Engineering</a:t>
            </a:r>
            <a:br>
              <a:rPr lang="en-US" sz="3200" dirty="0"/>
            </a:br>
            <a:r>
              <a:rPr lang="en-US" sz="3200" dirty="0"/>
              <a:t> Tinker AFB – 422</a:t>
            </a:r>
            <a:r>
              <a:rPr lang="en-US" sz="3200" baseline="30000" dirty="0"/>
              <a:t>nd</a:t>
            </a:r>
            <a:r>
              <a:rPr lang="en-US" sz="3200" dirty="0"/>
              <a:t> SCMS</a:t>
            </a:r>
          </a:p>
        </p:txBody>
      </p:sp>
      <p:sp>
        <p:nvSpPr>
          <p:cNvPr id="2" name="Slide Number Placeholder 1"/>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CF4F-2ECB-4C54-9552-FB58A436033C}" type="slidenum">
              <a:rPr kumimoji="0" lang="en-US" sz="1000" b="0" i="0" u="none" strike="noStrike" kern="1200" cap="none" spc="0" normalizeH="0" baseline="0" noProof="0">
                <a:ln>
                  <a:noFill/>
                </a:ln>
                <a:solidFill>
                  <a:srgbClr val="FFFFFF">
                    <a:lumMod val="5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808080"/>
              </a:solidFill>
              <a:effectLst/>
              <a:uLnTx/>
              <a:uFillTx/>
              <a:latin typeface="Arial" charset="0"/>
              <a:ea typeface="+mn-ea"/>
              <a:cs typeface="+mn-cs"/>
            </a:endParaRPr>
          </a:p>
        </p:txBody>
      </p:sp>
      <p:graphicFrame>
        <p:nvGraphicFramePr>
          <p:cNvPr id="7" name="object 11"/>
          <p:cNvGraphicFramePr>
            <a:graphicFrameLocks noGrp="1"/>
          </p:cNvGraphicFramePr>
          <p:nvPr/>
        </p:nvGraphicFramePr>
        <p:xfrm>
          <a:off x="557048" y="1330865"/>
          <a:ext cx="5365287" cy="2524713"/>
        </p:xfrm>
        <a:graphic>
          <a:graphicData uri="http://schemas.openxmlformats.org/drawingml/2006/table">
            <a:tbl>
              <a:tblPr firstRow="1" bandRow="1">
                <a:tableStyleId>{2D5ABB26-0587-4C30-8999-92F81FD0307C}</a:tableStyleId>
              </a:tblPr>
              <a:tblGrid>
                <a:gridCol w="2081049">
                  <a:extLst>
                    <a:ext uri="{9D8B030D-6E8A-4147-A177-3AD203B41FA5}">
                      <a16:colId xmlns:a16="http://schemas.microsoft.com/office/drawing/2014/main" val="20000"/>
                    </a:ext>
                  </a:extLst>
                </a:gridCol>
                <a:gridCol w="1505523">
                  <a:extLst>
                    <a:ext uri="{9D8B030D-6E8A-4147-A177-3AD203B41FA5}">
                      <a16:colId xmlns:a16="http://schemas.microsoft.com/office/drawing/2014/main" val="20001"/>
                    </a:ext>
                  </a:extLst>
                </a:gridCol>
                <a:gridCol w="1778715">
                  <a:extLst>
                    <a:ext uri="{9D8B030D-6E8A-4147-A177-3AD203B41FA5}">
                      <a16:colId xmlns:a16="http://schemas.microsoft.com/office/drawing/2014/main" val="20002"/>
                    </a:ext>
                  </a:extLst>
                </a:gridCol>
              </a:tblGrid>
              <a:tr h="227010">
                <a:tc>
                  <a:txBody>
                    <a:bodyPr/>
                    <a:lstStyle/>
                    <a:p>
                      <a:pPr marL="32384">
                        <a:lnSpc>
                          <a:spcPts val="1480"/>
                        </a:lnSpc>
                      </a:pPr>
                      <a:r>
                        <a:rPr sz="1200" b="1" spc="105" dirty="0">
                          <a:latin typeface="+mn-lt"/>
                          <a:cs typeface="Calibri"/>
                        </a:rPr>
                        <a:t>MD:</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solidFill>
                            <a:schemeClr val="tx1"/>
                          </a:solidFill>
                          <a:latin typeface="+mn-lt"/>
                          <a:cs typeface="Calibri"/>
                        </a:rPr>
                        <a:t>F-16</a:t>
                      </a:r>
                      <a:endParaRPr sz="1200" b="1" dirty="0">
                        <a:solidFill>
                          <a:schemeClr val="tx1"/>
                        </a:solidFill>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27010">
                <a:tc>
                  <a:txBody>
                    <a:bodyPr/>
                    <a:lstStyle/>
                    <a:p>
                      <a:pPr marL="32384">
                        <a:lnSpc>
                          <a:spcPts val="1480"/>
                        </a:lnSpc>
                      </a:pPr>
                      <a:r>
                        <a:rPr sz="1200" b="1" spc="90" dirty="0">
                          <a:latin typeface="+mn-lt"/>
                          <a:cs typeface="Calibri"/>
                        </a:rPr>
                        <a:t>TMS: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solidFill>
                            <a:schemeClr val="tx1"/>
                          </a:solidFill>
                          <a:latin typeface="+mn-lt"/>
                          <a:cs typeface="Calibri"/>
                        </a:rPr>
                        <a:t>N/A</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1"/>
                  </a:ext>
                </a:extLst>
              </a:tr>
              <a:tr h="512210">
                <a:tc>
                  <a:txBody>
                    <a:bodyPr/>
                    <a:lstStyle/>
                    <a:p>
                      <a:pPr marL="32384">
                        <a:lnSpc>
                          <a:spcPct val="100000"/>
                        </a:lnSpc>
                        <a:spcBef>
                          <a:spcPts val="865"/>
                        </a:spcBef>
                      </a:pPr>
                      <a:r>
                        <a:rPr sz="1200" b="1" spc="90" dirty="0">
                          <a:latin typeface="+mn-lt"/>
                          <a:cs typeface="Calibri"/>
                        </a:rPr>
                        <a:t>N</a:t>
                      </a:r>
                      <a:r>
                        <a:rPr lang="en-US" sz="1200" b="1" spc="90" dirty="0">
                          <a:latin typeface="+mn-lt"/>
                          <a:cs typeface="Calibri"/>
                        </a:rPr>
                        <a:t>oun</a:t>
                      </a:r>
                      <a:r>
                        <a:rPr sz="1200" b="1" spc="90" dirty="0">
                          <a:latin typeface="+mn-lt"/>
                          <a:cs typeface="Calibri"/>
                        </a:rPr>
                        <a:t>:</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ct val="100000"/>
                        </a:lnSpc>
                        <a:spcBef>
                          <a:spcPts val="865"/>
                        </a:spcBef>
                      </a:pPr>
                      <a:r>
                        <a:rPr lang="en-US" sz="1200" b="1" dirty="0">
                          <a:latin typeface="+mn-lt"/>
                          <a:cs typeface="Calibri"/>
                        </a:rPr>
                        <a:t>Hydraulic Motor-Pump Piston</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215281">
                <a:tc>
                  <a:txBody>
                    <a:bodyPr/>
                    <a:lstStyle/>
                    <a:p>
                      <a:pPr marL="32384">
                        <a:lnSpc>
                          <a:spcPct val="100000"/>
                        </a:lnSpc>
                      </a:pPr>
                      <a:r>
                        <a:rPr sz="1200" b="1" spc="75" dirty="0">
                          <a:latin typeface="+mn-lt"/>
                          <a:cs typeface="Calibri"/>
                        </a:rPr>
                        <a:t>NSN: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630"/>
                        </a:lnSpc>
                      </a:pPr>
                      <a:r>
                        <a:rPr lang="en-US" sz="1200" b="1" dirty="0">
                          <a:latin typeface="+mn-lt"/>
                          <a:cs typeface="Calibri"/>
                        </a:rPr>
                        <a:t>1650-01-254-0044</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05244">
                <a:tc>
                  <a:txBody>
                    <a:bodyPr/>
                    <a:lstStyle/>
                    <a:p>
                      <a:pPr marL="32384">
                        <a:lnSpc>
                          <a:spcPts val="1480"/>
                        </a:lnSpc>
                      </a:pPr>
                      <a:r>
                        <a:rPr sz="1200" b="1" spc="75" dirty="0">
                          <a:latin typeface="+mn-lt"/>
                          <a:cs typeface="Calibri"/>
                        </a:rPr>
                        <a:t>P/N:</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737225GC</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29918">
                <a:tc>
                  <a:txBody>
                    <a:bodyPr/>
                    <a:lstStyle/>
                    <a:p>
                      <a:pPr marL="32384">
                        <a:lnSpc>
                          <a:spcPts val="1480"/>
                        </a:lnSpc>
                      </a:pPr>
                      <a:r>
                        <a:rPr lang="en-US" sz="1200" b="1" spc="100" dirty="0">
                          <a:latin typeface="+mn-lt"/>
                          <a:cs typeface="Calibri"/>
                        </a:rPr>
                        <a:t>Forecasted </a:t>
                      </a:r>
                      <a:r>
                        <a:rPr sz="1200" b="1" spc="100" dirty="0">
                          <a:latin typeface="+mn-lt"/>
                          <a:cs typeface="Calibri"/>
                        </a:rPr>
                        <a:t>Buy</a:t>
                      </a:r>
                      <a:r>
                        <a:rPr sz="1200" b="1" spc="-30" dirty="0">
                          <a:latin typeface="+mn-lt"/>
                          <a:cs typeface="Calibri"/>
                        </a:rPr>
                        <a:t> </a:t>
                      </a:r>
                      <a:r>
                        <a:rPr sz="1200" b="1" spc="75" dirty="0">
                          <a:latin typeface="+mn-lt"/>
                          <a:cs typeface="Calibri"/>
                        </a:rPr>
                        <a:t>Price: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$421.56</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27010">
                <a:tc>
                  <a:txBody>
                    <a:bodyPr/>
                    <a:lstStyle/>
                    <a:p>
                      <a:pPr marL="32384">
                        <a:lnSpc>
                          <a:spcPts val="1480"/>
                        </a:lnSpc>
                      </a:pPr>
                      <a:r>
                        <a:rPr lang="en-US" sz="1200" b="1" spc="85" dirty="0">
                          <a:latin typeface="+mn-lt"/>
                          <a:cs typeface="Calibri"/>
                        </a:rPr>
                        <a:t>Forecasted </a:t>
                      </a:r>
                      <a:r>
                        <a:rPr sz="1200" b="1" spc="85" dirty="0">
                          <a:latin typeface="+mn-lt"/>
                          <a:cs typeface="Calibri"/>
                        </a:rPr>
                        <a:t>Repair</a:t>
                      </a:r>
                      <a:r>
                        <a:rPr sz="1200" b="1" spc="-10" dirty="0">
                          <a:latin typeface="+mn-lt"/>
                          <a:cs typeface="Calibri"/>
                        </a:rPr>
                        <a:t> </a:t>
                      </a:r>
                      <a:r>
                        <a:rPr sz="1200" b="1" spc="80" dirty="0">
                          <a:latin typeface="+mn-lt"/>
                          <a:cs typeface="Calibri"/>
                        </a:rPr>
                        <a:t>Cost: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$0.00</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27010">
                <a:tc>
                  <a:txBody>
                    <a:bodyPr/>
                    <a:lstStyle/>
                    <a:p>
                      <a:pPr marL="32384">
                        <a:lnSpc>
                          <a:spcPts val="1480"/>
                        </a:lnSpc>
                      </a:pPr>
                      <a:r>
                        <a:rPr sz="1200" b="1" spc="95" dirty="0">
                          <a:latin typeface="+mn-lt"/>
                          <a:cs typeface="Calibri"/>
                        </a:rPr>
                        <a:t>AAC: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Z</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27010">
                <a:tc>
                  <a:txBody>
                    <a:bodyPr/>
                    <a:lstStyle/>
                    <a:p>
                      <a:pPr marL="32384">
                        <a:lnSpc>
                          <a:spcPts val="1480"/>
                        </a:lnSpc>
                      </a:pPr>
                      <a:r>
                        <a:rPr lang="en-US" sz="1200" b="1" spc="80" dirty="0" err="1">
                          <a:latin typeface="+mn-lt"/>
                          <a:cs typeface="Calibri"/>
                        </a:rPr>
                        <a:t>Unserv</a:t>
                      </a:r>
                      <a:r>
                        <a:rPr lang="en-US" sz="1200" b="1" spc="80" dirty="0">
                          <a:latin typeface="+mn-lt"/>
                          <a:cs typeface="Calibri"/>
                        </a:rPr>
                        <a:t>. Assets Avail</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27010">
                <a:tc>
                  <a:txBody>
                    <a:bodyPr/>
                    <a:lstStyle/>
                    <a:p>
                      <a:pPr marL="32384">
                        <a:lnSpc>
                          <a:spcPts val="1480"/>
                        </a:lnSpc>
                      </a:pPr>
                      <a:r>
                        <a:rPr sz="1200" b="1" spc="100" dirty="0">
                          <a:latin typeface="+mn-lt"/>
                          <a:cs typeface="Calibri"/>
                        </a:rPr>
                        <a:t>QPA/APPL</a:t>
                      </a:r>
                      <a:r>
                        <a:rPr sz="1200" b="1" dirty="0">
                          <a:latin typeface="+mn-lt"/>
                          <a:cs typeface="Calibri"/>
                        </a:rPr>
                        <a:t> </a:t>
                      </a:r>
                      <a:r>
                        <a:rPr sz="1200" b="1" spc="85" dirty="0">
                          <a:latin typeface="+mn-lt"/>
                          <a:cs typeface="Calibri"/>
                        </a:rPr>
                        <a:t>Rate:</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2384">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31750">
                        <a:lnSpc>
                          <a:spcPts val="1480"/>
                        </a:lnSpc>
                      </a:pPr>
                      <a:r>
                        <a:rPr lang="en-US" sz="1200" b="1" dirty="0">
                          <a:latin typeface="+mn-lt"/>
                          <a:cs typeface="Calibri"/>
                        </a:rPr>
                        <a:t>Not Available</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10"/>
                  </a:ext>
                </a:extLst>
              </a:tr>
            </a:tbl>
          </a:graphicData>
        </a:graphic>
      </p:graphicFrame>
      <p:graphicFrame>
        <p:nvGraphicFramePr>
          <p:cNvPr id="8" name="object 11"/>
          <p:cNvGraphicFramePr>
            <a:graphicFrameLocks noGrp="1"/>
          </p:cNvGraphicFramePr>
          <p:nvPr/>
        </p:nvGraphicFramePr>
        <p:xfrm>
          <a:off x="6273209" y="1330864"/>
          <a:ext cx="5357421" cy="2524708"/>
        </p:xfrm>
        <a:graphic>
          <a:graphicData uri="http://schemas.openxmlformats.org/drawingml/2006/table">
            <a:tbl>
              <a:tblPr firstRow="1" bandRow="1">
                <a:tableStyleId>{2D5ABB26-0587-4C30-8999-92F81FD0307C}</a:tableStyleId>
              </a:tblPr>
              <a:tblGrid>
                <a:gridCol w="1862121">
                  <a:extLst>
                    <a:ext uri="{9D8B030D-6E8A-4147-A177-3AD203B41FA5}">
                      <a16:colId xmlns:a16="http://schemas.microsoft.com/office/drawing/2014/main" val="20000"/>
                    </a:ext>
                  </a:extLst>
                </a:gridCol>
                <a:gridCol w="1747650">
                  <a:extLst>
                    <a:ext uri="{9D8B030D-6E8A-4147-A177-3AD203B41FA5}">
                      <a16:colId xmlns:a16="http://schemas.microsoft.com/office/drawing/2014/main" val="20001"/>
                    </a:ext>
                  </a:extLst>
                </a:gridCol>
                <a:gridCol w="1747650">
                  <a:extLst>
                    <a:ext uri="{9D8B030D-6E8A-4147-A177-3AD203B41FA5}">
                      <a16:colId xmlns:a16="http://schemas.microsoft.com/office/drawing/2014/main" val="708557264"/>
                    </a:ext>
                  </a:extLst>
                </a:gridCol>
              </a:tblGrid>
              <a:tr h="217174">
                <a:tc>
                  <a:txBody>
                    <a:bodyPr/>
                    <a:lstStyle/>
                    <a:p>
                      <a:pPr marL="32384">
                        <a:lnSpc>
                          <a:spcPts val="1480"/>
                        </a:lnSpc>
                      </a:pPr>
                      <a:r>
                        <a:rPr lang="en-US" sz="1200" b="1" spc="105" dirty="0">
                          <a:latin typeface="+mn-lt"/>
                          <a:cs typeface="Calibri"/>
                        </a:rPr>
                        <a:t>AMC/AMSC: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3</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P</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7174">
                <a:tc>
                  <a:txBody>
                    <a:bodyPr/>
                    <a:lstStyle/>
                    <a:p>
                      <a:pPr marL="32384">
                        <a:lnSpc>
                          <a:spcPts val="1480"/>
                        </a:lnSpc>
                      </a:pPr>
                      <a:r>
                        <a:rPr lang="en-US" sz="1200" b="1" spc="90" dirty="0">
                          <a:latin typeface="+mn-lt"/>
                          <a:cs typeface="Calibri"/>
                        </a:rPr>
                        <a:t>RMC/RMSC:</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a:txBody>
                    <a:bodyPr/>
                    <a:lstStyle/>
                    <a:p>
                      <a:pPr marL="33020">
                        <a:lnSpc>
                          <a:spcPts val="1400"/>
                        </a:lnSpc>
                      </a:pPr>
                      <a:r>
                        <a:rPr lang="en-US" sz="1200" b="1" dirty="0">
                          <a:latin typeface="+mn-lt"/>
                          <a:cs typeface="Calibri"/>
                        </a:rPr>
                        <a:t>N/A</a:t>
                      </a: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a:solidFill>
                        <a:srgbClr val="000000"/>
                      </a:solidFill>
                      <a:prstDash val="solid"/>
                    </a:lnT>
                    <a:lnB w="9525">
                      <a:solidFill>
                        <a:srgbClr val="000000"/>
                      </a:solidFill>
                      <a:prstDash val="solid"/>
                    </a:lnB>
                  </a:tcPr>
                </a:tc>
                <a:tc>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N/A</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7916">
                <a:tc>
                  <a:txBody>
                    <a:bodyPr/>
                    <a:lstStyle/>
                    <a:p>
                      <a:pPr marL="32384" algn="l">
                        <a:lnSpc>
                          <a:spcPct val="100000"/>
                        </a:lnSpc>
                        <a:spcBef>
                          <a:spcPts val="865"/>
                        </a:spcBef>
                      </a:pPr>
                      <a:r>
                        <a:rPr lang="en-US" sz="1200" b="1" spc="90" dirty="0">
                          <a:latin typeface="+mn-lt"/>
                          <a:cs typeface="Calibri"/>
                        </a:rPr>
                        <a:t>Material:</a:t>
                      </a:r>
                      <a:endParaRPr sz="1200" dirty="0">
                        <a:latin typeface="+mn-lt"/>
                        <a:cs typeface="Calibri"/>
                      </a:endParaRP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0">
                        <a:lnSpc>
                          <a:spcPct val="100000"/>
                        </a:lnSpc>
                        <a:spcBef>
                          <a:spcPts val="0"/>
                        </a:spcBef>
                      </a:pPr>
                      <a:r>
                        <a:rPr lang="en-US" sz="1200" b="1" dirty="0">
                          <a:latin typeface="+mn-lt"/>
                          <a:cs typeface="Calibri"/>
                        </a:rPr>
                        <a:t> Not Available</a:t>
                      </a:r>
                    </a:p>
                  </a:txBody>
                  <a:tcPr marL="0" marR="0" marT="1098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2"/>
                  </a:ext>
                </a:extLst>
              </a:tr>
              <a:tr h="252226">
                <a:tc>
                  <a:txBody>
                    <a:bodyPr/>
                    <a:lstStyle/>
                    <a:p>
                      <a:pPr marL="32384">
                        <a:lnSpc>
                          <a:spcPct val="100000"/>
                        </a:lnSpc>
                      </a:pPr>
                      <a:r>
                        <a:rPr lang="en-US" sz="1200" b="1" spc="75" dirty="0">
                          <a:latin typeface="+mn-lt"/>
                          <a:cs typeface="Calibri"/>
                        </a:rPr>
                        <a:t>Dimensions:</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3020">
                        <a:lnSpc>
                          <a:spcPct val="100000"/>
                        </a:lnSpc>
                        <a:spcBef>
                          <a:spcPts val="755"/>
                        </a:spcBef>
                      </a:pPr>
                      <a:r>
                        <a:rPr lang="en-US" sz="1200" b="1" dirty="0">
                          <a:solidFill>
                            <a:schemeClr val="tx1"/>
                          </a:solidFill>
                          <a:latin typeface="+mn-lt"/>
                          <a:ea typeface="+mn-ea"/>
                          <a:cs typeface="Calibri"/>
                        </a:rPr>
                        <a:t>Not Available</a:t>
                      </a:r>
                      <a:endParaRPr lang="pl-PL" sz="1200" b="1" dirty="0">
                        <a:solidFill>
                          <a:schemeClr val="tx1"/>
                        </a:solidFill>
                        <a:latin typeface="+mn-lt"/>
                        <a:ea typeface="+mn-ea"/>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3"/>
                  </a:ext>
                </a:extLst>
              </a:tr>
              <a:tr h="217174">
                <a:tc>
                  <a:txBody>
                    <a:bodyPr/>
                    <a:lstStyle/>
                    <a:p>
                      <a:pPr marL="32384">
                        <a:lnSpc>
                          <a:spcPts val="1480"/>
                        </a:lnSpc>
                      </a:pPr>
                      <a:r>
                        <a:rPr lang="en-US" sz="1200" b="1" spc="100" dirty="0">
                          <a:latin typeface="+mn-lt"/>
                          <a:cs typeface="Calibri"/>
                        </a:rPr>
                        <a:t>Drawings</a:t>
                      </a:r>
                      <a:r>
                        <a:rPr lang="en-US" sz="1200" b="1" spc="100" baseline="0" dirty="0">
                          <a:latin typeface="+mn-lt"/>
                          <a:cs typeface="Calibri"/>
                        </a:rPr>
                        <a:t> Releasable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a:lnSpc>
                          <a:spcPts val="1480"/>
                        </a:lnSpc>
                      </a:pPr>
                      <a:r>
                        <a:rPr lang="en-US" sz="1200" b="1" dirty="0">
                          <a:latin typeface="+mn-lt"/>
                          <a:cs typeface="Calibri"/>
                        </a:rPr>
                        <a:t>No</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5"/>
                  </a:ext>
                </a:extLst>
              </a:tr>
              <a:tr h="217174">
                <a:tc>
                  <a:txBody>
                    <a:bodyPr/>
                    <a:lstStyle/>
                    <a:p>
                      <a:pPr marL="32384">
                        <a:lnSpc>
                          <a:spcPts val="1480"/>
                        </a:lnSpc>
                      </a:pPr>
                      <a:r>
                        <a:rPr lang="en-US" sz="1200" b="1" spc="100" baseline="0" dirty="0">
                          <a:latin typeface="+mn-lt"/>
                          <a:cs typeface="Calibri"/>
                        </a:rPr>
                        <a:t>Drawing #</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dirty="0">
                          <a:latin typeface="+mn-lt"/>
                          <a:cs typeface="Calibri"/>
                        </a:rPr>
                        <a:t>Not Available</a:t>
                      </a: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6"/>
                  </a:ext>
                </a:extLst>
              </a:tr>
              <a:tr h="217174">
                <a:tc>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en-US" sz="1200" b="1" spc="100" baseline="0" dirty="0">
                          <a:latin typeface="+mn-lt"/>
                          <a:cs typeface="Calibri"/>
                        </a:rPr>
                        <a:t>Drawing Cage Code</a:t>
                      </a:r>
                      <a:r>
                        <a:rPr lang="en-US" sz="1200" b="1" spc="85" dirty="0">
                          <a:latin typeface="+mn-lt"/>
                          <a:cs typeface="Calibri"/>
                        </a:rPr>
                        <a:t>:</a:t>
                      </a:r>
                      <a:endParaRPr lang="en-US"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cap="flat" cmpd="sng" algn="ctr">
                      <a:solidFill>
                        <a:srgbClr val="000000"/>
                      </a:solidFill>
                      <a:prstDash val="solid"/>
                      <a:round/>
                      <a:headEnd type="none" w="med" len="med"/>
                      <a:tailEnd type="none" w="med" len="med"/>
                    </a:lnB>
                    <a:solidFill>
                      <a:srgbClr val="92D050"/>
                    </a:solidFill>
                  </a:tcPr>
                </a:tc>
                <a:tc gridSpan="2">
                  <a:txBody>
                    <a:bodyPr/>
                    <a:lstStyle/>
                    <a:p>
                      <a:pPr marL="32384">
                        <a:lnSpc>
                          <a:spcPts val="1480"/>
                        </a:lnSpc>
                      </a:pPr>
                      <a:r>
                        <a:rPr lang="en-US" sz="1200" b="1" dirty="0">
                          <a:latin typeface="+mn-lt"/>
                          <a:cs typeface="Calibri"/>
                        </a:rPr>
                        <a:t>Not Available </a:t>
                      </a:r>
                      <a:endParaRPr sz="1200" b="1"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7"/>
                  </a:ext>
                </a:extLst>
              </a:tr>
              <a:tr h="217174">
                <a:tc>
                  <a:txBody>
                    <a:bodyPr/>
                    <a:lstStyle/>
                    <a:p>
                      <a:pPr marL="32384">
                        <a:lnSpc>
                          <a:spcPts val="1480"/>
                        </a:lnSpc>
                      </a:pPr>
                      <a:r>
                        <a:rPr lang="en-US" sz="1200" b="1" spc="85" dirty="0">
                          <a:latin typeface="+mn-lt"/>
                          <a:cs typeface="Calibri"/>
                        </a:rPr>
                        <a:t>T.O.</a:t>
                      </a:r>
                      <a:r>
                        <a:rPr lang="en-US" sz="1200" b="1" spc="85" baseline="0" dirty="0">
                          <a:latin typeface="+mn-lt"/>
                          <a:cs typeface="Calibri"/>
                        </a:rPr>
                        <a:t> Releasable</a:t>
                      </a:r>
                      <a:r>
                        <a:rPr sz="1200" b="1" spc="80"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No</a:t>
                      </a: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8"/>
                  </a:ext>
                </a:extLst>
              </a:tr>
              <a:tr h="217174">
                <a:tc>
                  <a:txBody>
                    <a:bodyPr/>
                    <a:lstStyle/>
                    <a:p>
                      <a:pPr marL="32384">
                        <a:lnSpc>
                          <a:spcPts val="1480"/>
                        </a:lnSpc>
                      </a:pPr>
                      <a:r>
                        <a:rPr lang="en-US" sz="1200" b="1" spc="95" dirty="0">
                          <a:latin typeface="+mn-lt"/>
                          <a:cs typeface="Calibri"/>
                        </a:rPr>
                        <a:t>T.O.</a:t>
                      </a:r>
                      <a:r>
                        <a:rPr lang="en-US" sz="1200" b="1" spc="95" baseline="0" dirty="0">
                          <a:latin typeface="+mn-lt"/>
                          <a:cs typeface="Calibri"/>
                        </a:rPr>
                        <a:t> #</a:t>
                      </a:r>
                      <a:r>
                        <a:rPr sz="1200" b="1" spc="9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a:lnSpc>
                          <a:spcPts val="1480"/>
                        </a:lnSpc>
                      </a:pPr>
                      <a:r>
                        <a:rPr lang="en-US" sz="1200" b="1">
                          <a:latin typeface="+mn-lt"/>
                          <a:cs typeface="Calibri"/>
                        </a:rPr>
                        <a:t>Not </a:t>
                      </a:r>
                      <a:r>
                        <a:rPr lang="en-US" sz="1200" b="1" dirty="0">
                          <a:latin typeface="+mn-lt"/>
                          <a:cs typeface="Calibri"/>
                        </a:rPr>
                        <a:t>Available</a:t>
                      </a:r>
                      <a:endParaRP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09"/>
                  </a:ext>
                </a:extLst>
              </a:tr>
              <a:tr h="217174">
                <a:tc>
                  <a:txBody>
                    <a:bodyPr/>
                    <a:lstStyle/>
                    <a:p>
                      <a:pPr marL="32384">
                        <a:lnSpc>
                          <a:spcPts val="1480"/>
                        </a:lnSpc>
                      </a:pPr>
                      <a:r>
                        <a:rPr lang="en-US" sz="1200" b="1" spc="80" dirty="0">
                          <a:latin typeface="+mn-lt"/>
                          <a:cs typeface="Calibri"/>
                        </a:rPr>
                        <a:t>Budget</a:t>
                      </a:r>
                      <a:r>
                        <a:rPr lang="en-US" sz="1200" b="1" spc="80" baseline="0" dirty="0">
                          <a:latin typeface="+mn-lt"/>
                          <a:cs typeface="Calibri"/>
                        </a:rPr>
                        <a:t> Code</a:t>
                      </a:r>
                      <a:r>
                        <a:rPr sz="1200" b="1" spc="75" dirty="0">
                          <a:latin typeface="+mn-lt"/>
                          <a:cs typeface="Calibri"/>
                        </a:rPr>
                        <a:t>:</a:t>
                      </a:r>
                      <a:endParaRPr sz="1200" dirty="0">
                        <a:latin typeface="+mn-lt"/>
                        <a:cs typeface="Calibri"/>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rgbClr val="92D050"/>
                    </a:solidFill>
                  </a:tcPr>
                </a:tc>
                <a:tc gridSpan="2">
                  <a:txBody>
                    <a:bodyPr/>
                    <a:lstStyle/>
                    <a:p>
                      <a:pPr marL="32384" marR="0" lvl="0" indent="0" defTabSz="914400" eaLnBrk="1" fontAlgn="auto" latinLnBrk="0" hangingPunct="1">
                        <a:lnSpc>
                          <a:spcPts val="1480"/>
                        </a:lnSpc>
                        <a:spcBef>
                          <a:spcPts val="0"/>
                        </a:spcBef>
                        <a:spcAft>
                          <a:spcPts val="0"/>
                        </a:spcAft>
                        <a:buClrTx/>
                        <a:buSzTx/>
                        <a:buFontTx/>
                        <a:buNone/>
                        <a:tabLst/>
                        <a:defRPr/>
                      </a:pPr>
                      <a:r>
                        <a:rPr lang="en-US" sz="1200" b="1" dirty="0">
                          <a:latin typeface="+mn-lt"/>
                          <a:cs typeface="Calibri"/>
                        </a:rPr>
                        <a:t>9</a:t>
                      </a:r>
                    </a:p>
                  </a:txBody>
                  <a:tcPr marL="0" marR="0" marT="0" marB="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a:solidFill>
                        <a:srgbClr val="000000"/>
                      </a:solidFill>
                      <a:prstDash val="solid"/>
                    </a:lnT>
                    <a:lnB w="9525"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0"/>
                  </a:ext>
                </a:extLst>
              </a:tr>
              <a:tr h="217174">
                <a:tc>
                  <a:txBody>
                    <a:bodyPr/>
                    <a:lstStyle/>
                    <a:p>
                      <a:pPr marL="32384">
                        <a:lnSpc>
                          <a:spcPts val="1480"/>
                        </a:lnSpc>
                      </a:pPr>
                      <a:r>
                        <a:rPr lang="en-US" sz="1200" b="1" spc="95" dirty="0">
                          <a:latin typeface="+mn-lt"/>
                          <a:cs typeface="Calibri"/>
                        </a:rPr>
                        <a:t>Next</a:t>
                      </a:r>
                      <a:r>
                        <a:rPr lang="en-US" sz="1200" b="1" spc="95" baseline="0" dirty="0">
                          <a:latin typeface="+mn-lt"/>
                          <a:cs typeface="Calibri"/>
                        </a:rPr>
                        <a:t> Higher </a:t>
                      </a:r>
                      <a:r>
                        <a:rPr lang="en-US" sz="1200" b="1" spc="95" baseline="0" dirty="0" err="1">
                          <a:latin typeface="+mn-lt"/>
                          <a:cs typeface="Calibri"/>
                        </a:rPr>
                        <a:t>Asmbly</a:t>
                      </a:r>
                      <a:r>
                        <a:rPr sz="1200" b="1" spc="85" dirty="0">
                          <a:latin typeface="+mn-lt"/>
                          <a:cs typeface="Calibri"/>
                        </a:rPr>
                        <a:t>:</a:t>
                      </a:r>
                      <a:endParaRPr sz="1200" dirty="0">
                        <a:latin typeface="+mn-lt"/>
                        <a:cs typeface="Calibri"/>
                      </a:endParaRPr>
                    </a:p>
                  </a:txBody>
                  <a:tcPr marL="0" marR="0" marT="0" marB="0">
                    <a:lnL w="9525">
                      <a:solidFill>
                        <a:srgbClr val="000000"/>
                      </a:solidFill>
                      <a:prstDash val="soli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a:solidFill>
                        <a:srgbClr val="000000"/>
                      </a:solidFill>
                      <a:prstDash val="solid"/>
                    </a:lnB>
                    <a:solidFill>
                      <a:srgbClr val="92D050"/>
                    </a:solidFill>
                  </a:tcPr>
                </a:tc>
                <a:tc gridSpan="2">
                  <a:txBody>
                    <a:bodyPr/>
                    <a:lstStyle/>
                    <a:p>
                      <a:pPr marL="32384" marR="0" lvl="0" indent="0" algn="l" defTabSz="914400" rtl="0" eaLnBrk="1" fontAlgn="auto" latinLnBrk="0" hangingPunct="1">
                        <a:lnSpc>
                          <a:spcPts val="1480"/>
                        </a:lnSpc>
                        <a:spcBef>
                          <a:spcPts val="0"/>
                        </a:spcBef>
                        <a:spcAft>
                          <a:spcPts val="0"/>
                        </a:spcAft>
                        <a:buClrTx/>
                        <a:buSzTx/>
                        <a:buFontTx/>
                        <a:buNone/>
                        <a:tabLst/>
                        <a:defRPr/>
                      </a:pPr>
                      <a:r>
                        <a:rPr lang="fr-FR" sz="1200" b="1" dirty="0">
                          <a:latin typeface="+mn-lt"/>
                          <a:cs typeface="Calibri"/>
                        </a:rPr>
                        <a:t>Not </a:t>
                      </a:r>
                      <a:r>
                        <a:rPr lang="fr-FR" sz="1200" b="1" dirty="0" err="1">
                          <a:latin typeface="+mn-lt"/>
                          <a:cs typeface="Calibri"/>
                        </a:rPr>
                        <a:t>Available</a:t>
                      </a:r>
                      <a:endParaRPr lang="fr-FR" sz="1200" b="1" dirty="0">
                        <a:latin typeface="+mn-lt"/>
                        <a:cs typeface="Calibri"/>
                      </a:endParaRPr>
                    </a:p>
                  </a:txBody>
                  <a:tcPr marL="0" marR="0" marT="0" marB="0">
                    <a:lnL w="9525" cap="flat" cmpd="sng" algn="ctr">
                      <a:solidFill>
                        <a:srgbClr val="000000"/>
                      </a:solidFill>
                      <a:prstDash val="solid"/>
                      <a:round/>
                      <a:headEnd type="none" w="med" len="med"/>
                      <a:tailEnd type="none" w="med" len="med"/>
                    </a:lnL>
                    <a:lnR w="9525">
                      <a:solidFill>
                        <a:srgbClr val="000000"/>
                      </a:solidFill>
                      <a:prstDash val="solid"/>
                    </a:lnR>
                    <a:lnT w="9525" cap="flat" cmpd="sng" algn="ctr">
                      <a:solidFill>
                        <a:srgbClr val="000000"/>
                      </a:solidFill>
                      <a:prstDash val="solid"/>
                      <a:round/>
                      <a:headEnd type="none" w="med" len="med"/>
                      <a:tailEnd type="none" w="med" len="med"/>
                    </a:lnT>
                    <a:lnB w="9525">
                      <a:solidFill>
                        <a:srgbClr val="000000"/>
                      </a:solidFill>
                      <a:prstDash val="solid"/>
                    </a:lnB>
                  </a:tcPr>
                </a:tc>
                <a:tc hMerge="1">
                  <a:txBody>
                    <a:bodyPr/>
                    <a:lstStyle/>
                    <a:p>
                      <a:endParaRPr lang="en-US"/>
                    </a:p>
                  </a:txBody>
                  <a:tcPr/>
                </a:tc>
                <a:extLst>
                  <a:ext uri="{0D108BD9-81ED-4DB2-BD59-A6C34878D82A}">
                    <a16:rowId xmlns:a16="http://schemas.microsoft.com/office/drawing/2014/main" val="10011"/>
                  </a:ext>
                </a:extLst>
              </a:tr>
            </a:tbl>
          </a:graphicData>
        </a:graphic>
      </p:graphicFrame>
      <p:graphicFrame>
        <p:nvGraphicFramePr>
          <p:cNvPr id="9" name="object 12"/>
          <p:cNvGraphicFramePr>
            <a:graphicFrameLocks noGrp="1"/>
          </p:cNvGraphicFramePr>
          <p:nvPr/>
        </p:nvGraphicFramePr>
        <p:xfrm>
          <a:off x="549662" y="4067503"/>
          <a:ext cx="5410273" cy="2254712"/>
        </p:xfrm>
        <a:graphic>
          <a:graphicData uri="http://schemas.openxmlformats.org/drawingml/2006/table">
            <a:tbl>
              <a:tblPr firstRow="1" bandRow="1">
                <a:tableStyleId>{2D5ABB26-0587-4C30-8999-92F81FD0307C}</a:tableStyleId>
              </a:tblPr>
              <a:tblGrid>
                <a:gridCol w="508570">
                  <a:extLst>
                    <a:ext uri="{9D8B030D-6E8A-4147-A177-3AD203B41FA5}">
                      <a16:colId xmlns:a16="http://schemas.microsoft.com/office/drawing/2014/main" val="20000"/>
                    </a:ext>
                  </a:extLst>
                </a:gridCol>
                <a:gridCol w="566877">
                  <a:extLst>
                    <a:ext uri="{9D8B030D-6E8A-4147-A177-3AD203B41FA5}">
                      <a16:colId xmlns:a16="http://schemas.microsoft.com/office/drawing/2014/main" val="20001"/>
                    </a:ext>
                  </a:extLst>
                </a:gridCol>
                <a:gridCol w="498852">
                  <a:extLst>
                    <a:ext uri="{9D8B030D-6E8A-4147-A177-3AD203B41FA5}">
                      <a16:colId xmlns:a16="http://schemas.microsoft.com/office/drawing/2014/main" val="20002"/>
                    </a:ext>
                  </a:extLst>
                </a:gridCol>
                <a:gridCol w="564933">
                  <a:extLst>
                    <a:ext uri="{9D8B030D-6E8A-4147-A177-3AD203B41FA5}">
                      <a16:colId xmlns:a16="http://schemas.microsoft.com/office/drawing/2014/main" val="20003"/>
                    </a:ext>
                  </a:extLst>
                </a:gridCol>
                <a:gridCol w="500796">
                  <a:extLst>
                    <a:ext uri="{9D8B030D-6E8A-4147-A177-3AD203B41FA5}">
                      <a16:colId xmlns:a16="http://schemas.microsoft.com/office/drawing/2014/main" val="20004"/>
                    </a:ext>
                  </a:extLst>
                </a:gridCol>
                <a:gridCol w="564933">
                  <a:extLst>
                    <a:ext uri="{9D8B030D-6E8A-4147-A177-3AD203B41FA5}">
                      <a16:colId xmlns:a16="http://schemas.microsoft.com/office/drawing/2014/main" val="20005"/>
                    </a:ext>
                  </a:extLst>
                </a:gridCol>
                <a:gridCol w="576594">
                  <a:extLst>
                    <a:ext uri="{9D8B030D-6E8A-4147-A177-3AD203B41FA5}">
                      <a16:colId xmlns:a16="http://schemas.microsoft.com/office/drawing/2014/main" val="20006"/>
                    </a:ext>
                  </a:extLst>
                </a:gridCol>
                <a:gridCol w="566877">
                  <a:extLst>
                    <a:ext uri="{9D8B030D-6E8A-4147-A177-3AD203B41FA5}">
                      <a16:colId xmlns:a16="http://schemas.microsoft.com/office/drawing/2014/main" val="20007"/>
                    </a:ext>
                  </a:extLst>
                </a:gridCol>
                <a:gridCol w="498852">
                  <a:extLst>
                    <a:ext uri="{9D8B030D-6E8A-4147-A177-3AD203B41FA5}">
                      <a16:colId xmlns:a16="http://schemas.microsoft.com/office/drawing/2014/main" val="20008"/>
                    </a:ext>
                  </a:extLst>
                </a:gridCol>
                <a:gridCol w="562989">
                  <a:extLst>
                    <a:ext uri="{9D8B030D-6E8A-4147-A177-3AD203B41FA5}">
                      <a16:colId xmlns:a16="http://schemas.microsoft.com/office/drawing/2014/main" val="20009"/>
                    </a:ext>
                  </a:extLst>
                </a:gridCol>
              </a:tblGrid>
              <a:tr h="252568">
                <a:tc gridSpan="10">
                  <a:txBody>
                    <a:bodyPr/>
                    <a:lstStyle/>
                    <a:p>
                      <a:pPr marL="6985" algn="ctr">
                        <a:lnSpc>
                          <a:spcPts val="1425"/>
                        </a:lnSpc>
                        <a:spcBef>
                          <a:spcPts val="20"/>
                        </a:spcBef>
                      </a:pPr>
                      <a:r>
                        <a:rPr sz="1000" b="1" spc="100" dirty="0">
                          <a:latin typeface="+mn-lt"/>
                          <a:cs typeface="Calibri"/>
                        </a:rPr>
                        <a:t>Out</a:t>
                      </a:r>
                      <a:r>
                        <a:rPr sz="1000" b="1" spc="-20" dirty="0">
                          <a:latin typeface="+mn-lt"/>
                          <a:cs typeface="Calibri"/>
                        </a:rPr>
                        <a:t> </a:t>
                      </a:r>
                      <a:r>
                        <a:rPr sz="1000" b="1" spc="85" dirty="0">
                          <a:latin typeface="+mn-lt"/>
                          <a:cs typeface="Calibri"/>
                        </a:rPr>
                        <a:t>Year</a:t>
                      </a:r>
                      <a:r>
                        <a:rPr sz="1000" b="1" spc="20" dirty="0">
                          <a:latin typeface="+mn-lt"/>
                          <a:cs typeface="Calibri"/>
                        </a:rPr>
                        <a:t> </a:t>
                      </a:r>
                      <a:r>
                        <a:rPr sz="1000" b="1" spc="100" dirty="0">
                          <a:latin typeface="+mn-lt"/>
                          <a:cs typeface="Calibri"/>
                        </a:rPr>
                        <a:t>Requirements</a:t>
                      </a:r>
                      <a:r>
                        <a:rPr sz="1000" spc="100" dirty="0">
                          <a:latin typeface="+mn-lt"/>
                          <a:cs typeface="Calibri"/>
                        </a:rPr>
                        <a:t>:</a:t>
                      </a:r>
                      <a:r>
                        <a:rPr sz="1000" spc="-25" dirty="0">
                          <a:latin typeface="+mn-lt"/>
                          <a:cs typeface="Calibri"/>
                        </a:rPr>
                        <a:t> </a:t>
                      </a:r>
                      <a:r>
                        <a:rPr sz="1000" b="1" spc="110" dirty="0">
                          <a:latin typeface="+mn-lt"/>
                          <a:cs typeface="Calibri"/>
                        </a:rPr>
                        <a:t>BUY</a:t>
                      </a:r>
                      <a:endParaRPr sz="1000"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2156">
                <a:tc>
                  <a:txBody>
                    <a:bodyPr/>
                    <a:lstStyle/>
                    <a:p>
                      <a:pPr marL="47625" marR="3175">
                        <a:lnSpc>
                          <a:spcPts val="1400"/>
                        </a:lnSpc>
                        <a:spcBef>
                          <a:spcPts val="20"/>
                        </a:spcBef>
                      </a:pPr>
                      <a:r>
                        <a:rPr sz="1000" b="1" spc="75" dirty="0">
                          <a:latin typeface="+mn-lt"/>
                          <a:cs typeface="Calibri"/>
                        </a:rPr>
                        <a:t>FY2</a:t>
                      </a:r>
                      <a:r>
                        <a:rPr lang="en-US" sz="1000" b="1" spc="75" dirty="0">
                          <a:latin typeface="+mn-lt"/>
                          <a:cs typeface="Calibri"/>
                        </a:rPr>
                        <a:t>4</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9530">
                        <a:lnSpc>
                          <a:spcPts val="1400"/>
                        </a:lnSpc>
                        <a:spcBef>
                          <a:spcPts val="20"/>
                        </a:spcBef>
                      </a:pPr>
                      <a:r>
                        <a:rPr sz="1000" b="1" spc="75" dirty="0">
                          <a:latin typeface="+mn-lt"/>
                          <a:cs typeface="Calibri"/>
                        </a:rPr>
                        <a:t>FY2</a:t>
                      </a:r>
                      <a:r>
                        <a:rPr lang="en-US" sz="1000" b="1" spc="75" dirty="0">
                          <a:latin typeface="+mn-lt"/>
                          <a:cs typeface="Calibri"/>
                        </a:rPr>
                        <a:t>6</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86995">
                        <a:lnSpc>
                          <a:spcPts val="1400"/>
                        </a:lnSpc>
                        <a:spcBef>
                          <a:spcPts val="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47625">
                        <a:lnSpc>
                          <a:spcPts val="1400"/>
                        </a:lnSpc>
                        <a:spcBef>
                          <a:spcPts val="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25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ts val="1400"/>
                        </a:lnSpc>
                        <a:spcBef>
                          <a:spcPts val="20"/>
                        </a:spcBef>
                      </a:pPr>
                      <a:r>
                        <a:rPr lang="en-US" sz="1000" b="1" dirty="0">
                          <a:latin typeface="+mn-lt"/>
                          <a:cs typeface="Calibri"/>
                        </a:rPr>
                        <a:t>3002</a:t>
                      </a:r>
                      <a:endParaRPr sz="1000" b="1" dirty="0">
                        <a:latin typeface="+mn-lt"/>
                        <a:cs typeface="Calibri"/>
                      </a:endParaRPr>
                    </a:p>
                  </a:txBody>
                  <a:tcPr marL="0" marR="0" marT="25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21654">
                <a:tc>
                  <a:txBody>
                    <a:bodyPr/>
                    <a:lstStyle/>
                    <a:p>
                      <a:pPr marR="3175">
                        <a:lnSpc>
                          <a:spcPct val="100000"/>
                        </a:lnSpc>
                      </a:pPr>
                      <a:endParaRPr sz="1000" dirty="0">
                        <a:latin typeface="+mn-lt"/>
                        <a:cs typeface="Times New Roman"/>
                      </a:endParaRPr>
                    </a:p>
                  </a:txBody>
                  <a:tcPr marL="0" marR="0" marT="0" marB="0">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4838">
                <a:tc gridSpan="10">
                  <a:txBody>
                    <a:bodyPr/>
                    <a:lstStyle/>
                    <a:p>
                      <a:pPr marL="4445" algn="ctr">
                        <a:lnSpc>
                          <a:spcPct val="100000"/>
                        </a:lnSpc>
                        <a:spcBef>
                          <a:spcPts val="95"/>
                        </a:spcBef>
                      </a:pPr>
                      <a:r>
                        <a:rPr sz="1000" b="1" spc="100" dirty="0">
                          <a:latin typeface="+mn-lt"/>
                          <a:cs typeface="Calibri"/>
                        </a:rPr>
                        <a:t>Out</a:t>
                      </a:r>
                      <a:r>
                        <a:rPr sz="1000" b="1" spc="-15" dirty="0">
                          <a:latin typeface="+mn-lt"/>
                          <a:cs typeface="Calibri"/>
                        </a:rPr>
                        <a:t> </a:t>
                      </a:r>
                      <a:r>
                        <a:rPr sz="1000" b="1" spc="85" dirty="0">
                          <a:latin typeface="+mn-lt"/>
                          <a:cs typeface="Calibri"/>
                        </a:rPr>
                        <a:t>Year</a:t>
                      </a:r>
                      <a:r>
                        <a:rPr sz="1000" b="1" spc="25" dirty="0">
                          <a:latin typeface="+mn-lt"/>
                          <a:cs typeface="Calibri"/>
                        </a:rPr>
                        <a:t> </a:t>
                      </a:r>
                      <a:r>
                        <a:rPr sz="1000" b="1" spc="100" dirty="0">
                          <a:latin typeface="+mn-lt"/>
                          <a:cs typeface="Calibri"/>
                        </a:rPr>
                        <a:t>Requirements</a:t>
                      </a:r>
                      <a:r>
                        <a:rPr sz="1000" spc="100" dirty="0">
                          <a:latin typeface="+mn-lt"/>
                          <a:cs typeface="Calibri"/>
                        </a:rPr>
                        <a:t>:</a:t>
                      </a:r>
                      <a:r>
                        <a:rPr sz="1000" spc="-15" dirty="0">
                          <a:latin typeface="+mn-lt"/>
                          <a:cs typeface="Calibri"/>
                        </a:rPr>
                        <a:t> </a:t>
                      </a:r>
                      <a:r>
                        <a:rPr sz="1000" b="1" spc="100" dirty="0">
                          <a:latin typeface="+mn-lt"/>
                          <a:cs typeface="Calibri"/>
                        </a:rPr>
                        <a:t>REPAIR</a:t>
                      </a:r>
                      <a:endParaRPr sz="1000" dirty="0">
                        <a:latin typeface="+mn-lt"/>
                        <a:cs typeface="Calibri"/>
                      </a:endParaRPr>
                    </a:p>
                  </a:txBody>
                  <a:tcPr marL="0" marR="0" marT="12065"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solidFill>
                      <a:srgbClr val="92D05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24838">
                <a:tc>
                  <a:txBody>
                    <a:bodyPr/>
                    <a:lstStyle/>
                    <a:p>
                      <a:pPr marL="26034" marR="3175">
                        <a:lnSpc>
                          <a:spcPct val="100000"/>
                        </a:lnSpc>
                        <a:spcBef>
                          <a:spcPts val="120"/>
                        </a:spcBef>
                      </a:pPr>
                      <a:r>
                        <a:rPr sz="1000" b="1" spc="85" dirty="0">
                          <a:latin typeface="+mn-lt"/>
                          <a:cs typeface="Calibri"/>
                        </a:rPr>
                        <a:t>FY2</a:t>
                      </a:r>
                      <a:r>
                        <a:rPr lang="en-US" sz="1000" b="1" spc="85" dirty="0">
                          <a:latin typeface="+mn-lt"/>
                          <a:cs typeface="Calibri"/>
                        </a:rPr>
                        <a:t>4:</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6034">
                        <a:lnSpc>
                          <a:spcPct val="100000"/>
                        </a:lnSpc>
                        <a:spcBef>
                          <a:spcPts val="120"/>
                        </a:spcBef>
                      </a:pPr>
                      <a:r>
                        <a:rPr sz="1000" b="1" spc="75" dirty="0">
                          <a:latin typeface="+mn-lt"/>
                          <a:cs typeface="Calibri"/>
                        </a:rPr>
                        <a:t>FY2</a:t>
                      </a:r>
                      <a:r>
                        <a:rPr lang="en-US" sz="1000" b="1" spc="75" dirty="0">
                          <a:latin typeface="+mn-lt"/>
                          <a:cs typeface="Calibri"/>
                        </a:rPr>
                        <a:t>5</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2250"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85" dirty="0">
                          <a:latin typeface="+mn-lt"/>
                          <a:cs typeface="Calibri"/>
                        </a:rPr>
                        <a:t>FY2</a:t>
                      </a:r>
                      <a:r>
                        <a:rPr lang="en-US" sz="1000" b="1" spc="85" dirty="0">
                          <a:latin typeface="+mn-lt"/>
                          <a:cs typeface="Calibri"/>
                        </a:rPr>
                        <a:t>6:</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7940">
                        <a:lnSpc>
                          <a:spcPct val="100000"/>
                        </a:lnSpc>
                        <a:spcBef>
                          <a:spcPts val="120"/>
                        </a:spcBef>
                      </a:pPr>
                      <a:r>
                        <a:rPr sz="1000" b="1" spc="75" dirty="0">
                          <a:latin typeface="+mn-lt"/>
                          <a:cs typeface="Calibri"/>
                        </a:rPr>
                        <a:t>FY2</a:t>
                      </a:r>
                      <a:r>
                        <a:rPr lang="en-US" sz="1000" b="1" spc="75" dirty="0">
                          <a:latin typeface="+mn-lt"/>
                          <a:cs typeface="Calibri"/>
                        </a:rPr>
                        <a:t>7</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L="233045">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tcPr>
                </a:tc>
                <a:tc>
                  <a:txBody>
                    <a:bodyPr/>
                    <a:lstStyle/>
                    <a:p>
                      <a:pPr marL="25400">
                        <a:lnSpc>
                          <a:spcPct val="100000"/>
                        </a:lnSpc>
                        <a:spcBef>
                          <a:spcPts val="120"/>
                        </a:spcBef>
                      </a:pPr>
                      <a:r>
                        <a:rPr sz="1000" b="1" spc="75" dirty="0">
                          <a:latin typeface="+mn-lt"/>
                          <a:cs typeface="Calibri"/>
                        </a:rPr>
                        <a:t>FY2</a:t>
                      </a:r>
                      <a:r>
                        <a:rPr lang="en-US" sz="1000" b="1" spc="75" dirty="0">
                          <a:latin typeface="+mn-lt"/>
                          <a:cs typeface="Calibri"/>
                        </a:rPr>
                        <a:t>8</a:t>
                      </a:r>
                      <a:r>
                        <a:rPr sz="1000" b="1" spc="75" dirty="0">
                          <a:latin typeface="+mn-lt"/>
                          <a:cs typeface="Calibri"/>
                        </a:rPr>
                        <a:t>:</a:t>
                      </a:r>
                      <a:endParaRPr sz="1000" dirty="0">
                        <a:latin typeface="+mn-lt"/>
                        <a:cs typeface="Calibri"/>
                      </a:endParaRPr>
                    </a:p>
                  </a:txBody>
                  <a:tcPr marL="0" marR="0" marT="15240"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a:txBody>
                    <a:bodyPr/>
                    <a:lstStyle/>
                    <a:p>
                      <a:pPr marR="220345" algn="r">
                        <a:lnSpc>
                          <a:spcPct val="100000"/>
                        </a:lnSpc>
                        <a:spcBef>
                          <a:spcPts val="120"/>
                        </a:spcBef>
                      </a:pPr>
                      <a:r>
                        <a:rPr lang="en-US" sz="1000" b="1" dirty="0">
                          <a:latin typeface="+mn-lt"/>
                          <a:cs typeface="Calibri"/>
                        </a:rPr>
                        <a:t>0</a:t>
                      </a:r>
                      <a:endParaRPr sz="1000" b="1" dirty="0">
                        <a:latin typeface="+mn-lt"/>
                        <a:cs typeface="Calibri"/>
                      </a:endParaRPr>
                    </a:p>
                  </a:txBody>
                  <a:tcPr marL="0" marR="0" marT="1524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199998">
                <a:tc>
                  <a:txBody>
                    <a:bodyPr/>
                    <a:lstStyle/>
                    <a:p>
                      <a:pPr marR="3175">
                        <a:lnSpc>
                          <a:spcPct val="100000"/>
                        </a:lnSpc>
                      </a:pPr>
                      <a:endParaRPr sz="1000">
                        <a:latin typeface="+mn-lt"/>
                        <a:cs typeface="Times New Roman"/>
                      </a:endParaRPr>
                    </a:p>
                  </a:txBody>
                  <a:tcPr marL="0" marR="0" marT="0" marB="0">
                    <a:lnR w="9525">
                      <a:solidFill>
                        <a:srgbClr val="D3D3D3"/>
                      </a:solidFill>
                      <a:prstDash val="solid"/>
                    </a:lnR>
                    <a:lnT w="12700">
                      <a:solidFill>
                        <a:srgbClr val="000000"/>
                      </a:solidFill>
                      <a:prstDash val="solid"/>
                    </a:lnT>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D3D3D3"/>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D3D3D3"/>
                      </a:solidFill>
                      <a:prstDash val="solid"/>
                    </a:lnR>
                    <a:lnT w="12700">
                      <a:solidFill>
                        <a:srgbClr val="000000"/>
                      </a:solidFill>
                      <a:prstDash val="solid"/>
                    </a:lnT>
                    <a:lnB w="6350">
                      <a:solidFill>
                        <a:srgbClr val="000000"/>
                      </a:solidFill>
                      <a:prstDash val="solid"/>
                    </a:lnB>
                  </a:tcPr>
                </a:tc>
                <a:tc>
                  <a:txBody>
                    <a:bodyPr/>
                    <a:lstStyle/>
                    <a:p>
                      <a:pPr>
                        <a:lnSpc>
                          <a:spcPct val="100000"/>
                        </a:lnSpc>
                      </a:pPr>
                      <a:endParaRPr sz="1000">
                        <a:latin typeface="+mn-lt"/>
                        <a:cs typeface="Times New Roman"/>
                      </a:endParaRPr>
                    </a:p>
                  </a:txBody>
                  <a:tcPr marL="0" marR="0" marT="0" marB="0">
                    <a:lnL w="9525">
                      <a:solidFill>
                        <a:srgbClr val="D3D3D3"/>
                      </a:solidFill>
                      <a:prstDash val="solid"/>
                    </a:lnL>
                    <a:lnR w="9525">
                      <a:solidFill>
                        <a:srgbClr val="FFFFFF"/>
                      </a:solidFill>
                      <a:prstDash val="solid"/>
                    </a:lnR>
                    <a:lnT w="1270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195099">
                <a:tc>
                  <a:txBody>
                    <a:bodyPr/>
                    <a:lstStyle/>
                    <a:p>
                      <a:pPr marL="26034" marR="3175">
                        <a:lnSpc>
                          <a:spcPts val="1400"/>
                        </a:lnSpc>
                        <a:spcBef>
                          <a:spcPts val="20"/>
                        </a:spcBef>
                      </a:pPr>
                      <a:r>
                        <a:rPr sz="1000" b="1" spc="85" dirty="0">
                          <a:latin typeface="+mn-lt"/>
                          <a:cs typeface="Calibri"/>
                        </a:rPr>
                        <a:t>EDL:</a:t>
                      </a:r>
                      <a:endParaRPr sz="1000">
                        <a:latin typeface="+mn-lt"/>
                        <a:cs typeface="Calibri"/>
                      </a:endParaRPr>
                    </a:p>
                  </a:txBody>
                  <a:tcPr marL="0" marR="0" marT="2540" marB="0">
                    <a:lnL w="9525">
                      <a:solidFill>
                        <a:srgbClr val="000000"/>
                      </a:solidFill>
                      <a:prstDash val="solid"/>
                    </a:lnL>
                    <a:lnR w="9525">
                      <a:solidFill>
                        <a:srgbClr val="000000"/>
                      </a:solidFill>
                      <a:prstDash val="solid"/>
                    </a:lnR>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lnB w="6350">
                      <a:solidFill>
                        <a:srgbClr val="D3D3D3"/>
                      </a:solidFill>
                      <a:prstDash val="solid"/>
                    </a:lnB>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lnB w="6350">
                      <a:solidFill>
                        <a:srgbClr val="D3D3D3"/>
                      </a:solidFill>
                      <a:prstDash val="solid"/>
                    </a:lnB>
                  </a:tcPr>
                </a:tc>
                <a:tc>
                  <a:txBody>
                    <a:bodyPr/>
                    <a:lstStyle/>
                    <a:p>
                      <a:pPr marL="27940">
                        <a:lnSpc>
                          <a:spcPts val="1400"/>
                        </a:lnSpc>
                        <a:spcBef>
                          <a:spcPts val="20"/>
                        </a:spcBef>
                      </a:pPr>
                      <a:r>
                        <a:rPr sz="1000" b="1" spc="90" dirty="0">
                          <a:latin typeface="+mn-lt"/>
                          <a:cs typeface="Calibri"/>
                        </a:rPr>
                        <a:t>RDL:</a:t>
                      </a:r>
                      <a:endParaRPr sz="1000" dirty="0">
                        <a:latin typeface="+mn-lt"/>
                        <a:cs typeface="Calibri"/>
                      </a:endParaRPr>
                    </a:p>
                  </a:txBody>
                  <a:tcPr marL="0" marR="0" marT="2540" marB="0">
                    <a:lnL w="19050">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358775">
                        <a:lnSpc>
                          <a:spcPts val="1410"/>
                        </a:lnSpc>
                      </a:pPr>
                      <a:r>
                        <a:rPr lang="en-US" sz="1000" b="1" dirty="0">
                          <a:latin typeface="+mn-lt"/>
                          <a:cs typeface="Calibri"/>
                        </a:rPr>
                        <a:t>Not Available</a:t>
                      </a:r>
                      <a:endParaRPr sz="1000" b="1" dirty="0">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62418">
                <a:tc>
                  <a:txBody>
                    <a:bodyPr/>
                    <a:lstStyle/>
                    <a:p>
                      <a:pPr marL="25400">
                        <a:lnSpc>
                          <a:spcPts val="1410"/>
                        </a:lnSpc>
                        <a:spcBef>
                          <a:spcPts val="45"/>
                        </a:spcBef>
                      </a:pPr>
                      <a:r>
                        <a:rPr sz="1000" b="1" spc="5" dirty="0">
                          <a:latin typeface="+mn-lt"/>
                          <a:cs typeface="Calibri"/>
                        </a:rPr>
                        <a:t>Tin</a:t>
                      </a:r>
                      <a:r>
                        <a:rPr sz="1000" b="1" spc="25" dirty="0">
                          <a:latin typeface="+mn-lt"/>
                          <a:cs typeface="Calibri"/>
                        </a:rPr>
                        <a:t>k</a:t>
                      </a:r>
                      <a:r>
                        <a:rPr sz="1000" b="1" spc="-5" dirty="0">
                          <a:latin typeface="+mn-lt"/>
                          <a:cs typeface="Calibri"/>
                        </a:rPr>
                        <a:t>e</a:t>
                      </a:r>
                      <a:r>
                        <a:rPr sz="1000" b="1" dirty="0">
                          <a:latin typeface="+mn-lt"/>
                          <a:cs typeface="Calibri"/>
                        </a:rPr>
                        <a:t>r</a:t>
                      </a:r>
                      <a:endParaRPr sz="1000" dirty="0">
                        <a:latin typeface="+mn-lt"/>
                        <a:cs typeface="Calibri"/>
                      </a:endParaRPr>
                    </a:p>
                  </a:txBody>
                  <a:tcPr marL="0" marR="0" marT="5715" marB="0">
                    <a:lnL w="9525">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dirty="0">
                          <a:solidFill>
                            <a:schemeClr val="tx1"/>
                          </a:solidFill>
                          <a:latin typeface="+mn-lt"/>
                          <a:cs typeface="Calibri"/>
                        </a:rPr>
                        <a:t>08/08/2024</a:t>
                      </a: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9525">
                      <a:solidFill>
                        <a:srgbClr val="D3D3D3"/>
                      </a:solidFill>
                      <a:prstDash val="solid"/>
                    </a:lnR>
                    <a:lnT w="6350">
                      <a:solidFill>
                        <a:srgbClr val="D3D3D3"/>
                      </a:solidFill>
                      <a:prstDash val="solid"/>
                    </a:lnT>
                  </a:tcPr>
                </a:tc>
                <a:tc>
                  <a:txBody>
                    <a:bodyPr/>
                    <a:lstStyle/>
                    <a:p>
                      <a:pPr>
                        <a:lnSpc>
                          <a:spcPct val="100000"/>
                        </a:lnSpc>
                      </a:pPr>
                      <a:endParaRPr sz="1000" dirty="0">
                        <a:latin typeface="+mn-lt"/>
                        <a:cs typeface="Times New Roman"/>
                      </a:endParaRPr>
                    </a:p>
                  </a:txBody>
                  <a:tcPr marL="0" marR="0" marT="0" marB="0">
                    <a:lnL w="9525">
                      <a:solidFill>
                        <a:srgbClr val="D3D3D3"/>
                      </a:solidFill>
                      <a:prstDash val="solid"/>
                    </a:lnL>
                    <a:lnR w="19050">
                      <a:solidFill>
                        <a:srgbClr val="000000"/>
                      </a:solidFill>
                      <a:prstDash val="solid"/>
                    </a:lnR>
                    <a:lnT w="6350">
                      <a:solidFill>
                        <a:srgbClr val="D3D3D3"/>
                      </a:solidFill>
                      <a:prstDash val="solid"/>
                    </a:lnT>
                  </a:tcPr>
                </a:tc>
                <a:tc>
                  <a:txBody>
                    <a:bodyPr/>
                    <a:lstStyle/>
                    <a:p>
                      <a:pPr marL="27305">
                        <a:lnSpc>
                          <a:spcPts val="1410"/>
                        </a:lnSpc>
                        <a:spcBef>
                          <a:spcPts val="45"/>
                        </a:spcBef>
                      </a:pPr>
                      <a:r>
                        <a:rPr sz="1000" b="1" spc="100" dirty="0">
                          <a:latin typeface="+mn-lt"/>
                          <a:cs typeface="Calibri"/>
                        </a:rPr>
                        <a:t>Robins</a:t>
                      </a:r>
                      <a:endParaRPr sz="1000" dirty="0">
                        <a:latin typeface="+mn-lt"/>
                        <a:cs typeface="Calibri"/>
                      </a:endParaRPr>
                    </a:p>
                  </a:txBody>
                  <a:tcPr marL="0" marR="0" marT="5715" marB="0">
                    <a:lnL w="19050">
                      <a:solidFill>
                        <a:srgbClr val="000000"/>
                      </a:solidFill>
                      <a:prstDash val="solid"/>
                    </a:lnL>
                    <a:lnR w="9525">
                      <a:solidFill>
                        <a:srgbClr val="000000"/>
                      </a:solidFill>
                      <a:prstDash val="solid"/>
                    </a:lnR>
                    <a:lnT w="12700">
                      <a:solidFill>
                        <a:srgbClr val="000000"/>
                      </a:solidFill>
                      <a:prstDash val="solid"/>
                    </a:lnT>
                    <a:lnB w="12700">
                      <a:solidFill>
                        <a:srgbClr val="000000"/>
                      </a:solidFill>
                      <a:prstDash val="solid"/>
                    </a:lnB>
                    <a:solidFill>
                      <a:srgbClr val="92D050"/>
                    </a:solidFill>
                  </a:tcPr>
                </a:tc>
                <a:tc gridSpan="3">
                  <a:txBody>
                    <a:bodyPr/>
                    <a:lstStyle/>
                    <a:p>
                      <a:pPr marL="11430" algn="ctr">
                        <a:lnSpc>
                          <a:spcPts val="1435"/>
                        </a:lnSpc>
                      </a:pPr>
                      <a:r>
                        <a:rPr lang="en-US" sz="1000" dirty="0">
                          <a:solidFill>
                            <a:schemeClr val="tx1"/>
                          </a:solidFill>
                          <a:latin typeface="+mn-lt"/>
                          <a:cs typeface="Calibri"/>
                        </a:rPr>
                        <a:t>------</a:t>
                      </a:r>
                      <a:endParaRPr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361143">
                <a:tc>
                  <a:txBody>
                    <a:bodyPr/>
                    <a:lstStyle/>
                    <a:p>
                      <a:pPr marL="121920" marR="3175">
                        <a:lnSpc>
                          <a:spcPts val="1410"/>
                        </a:lnSpc>
                        <a:spcBef>
                          <a:spcPts val="35"/>
                        </a:spcBef>
                      </a:pPr>
                      <a:r>
                        <a:rPr sz="1000" b="1" spc="65" dirty="0">
                          <a:latin typeface="+mn-lt"/>
                          <a:cs typeface="Calibri"/>
                        </a:rPr>
                        <a:t>Hill</a:t>
                      </a:r>
                      <a:endParaRPr sz="1000" dirty="0">
                        <a:latin typeface="+mn-lt"/>
                        <a:cs typeface="Calibri"/>
                      </a:endParaRPr>
                    </a:p>
                  </a:txBody>
                  <a:tcPr marL="0" marR="0" marT="4445" marB="0">
                    <a:lnL w="9525">
                      <a:solidFill>
                        <a:srgbClr val="000000"/>
                      </a:solidFill>
                      <a:prstDash val="solid"/>
                    </a:lnL>
                    <a:lnR w="9525">
                      <a:solidFill>
                        <a:srgbClr val="000000"/>
                      </a:solidFill>
                      <a:prstDash val="solid"/>
                    </a:lnR>
                    <a:lnT w="6350">
                      <a:solidFill>
                        <a:srgbClr val="000000"/>
                      </a:solidFill>
                      <a:prstDash val="solid"/>
                    </a:lnT>
                    <a:lnB w="1270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635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dirty="0">
                        <a:latin typeface="+mn-lt"/>
                        <a:cs typeface="Times New Roman"/>
                      </a:endParaRPr>
                    </a:p>
                  </a:txBody>
                  <a:tcPr marL="0" marR="0" marT="0" marB="0">
                    <a:lnL w="19050">
                      <a:solidFill>
                        <a:srgbClr val="000000"/>
                      </a:solidFill>
                      <a:prstDash val="solid"/>
                    </a:lnL>
                    <a:lnR w="19050">
                      <a:solidFill>
                        <a:srgbClr val="000000"/>
                      </a:solidFill>
                      <a:prstDash val="solid"/>
                    </a:lnR>
                  </a:tcPr>
                </a:tc>
                <a:tc hMerge="1">
                  <a:txBody>
                    <a:bodyPr/>
                    <a:lstStyle/>
                    <a:p>
                      <a:endParaRPr/>
                    </a:p>
                  </a:txBody>
                  <a:tcPr marL="0" marR="0" marT="0" marB="0"/>
                </a:tc>
                <a:tc>
                  <a:txBody>
                    <a:bodyPr/>
                    <a:lstStyle/>
                    <a:p>
                      <a:pPr marL="27305">
                        <a:lnSpc>
                          <a:spcPts val="1410"/>
                        </a:lnSpc>
                        <a:spcBef>
                          <a:spcPts val="35"/>
                        </a:spcBef>
                      </a:pPr>
                      <a:r>
                        <a:rPr sz="1000" b="1" spc="80" dirty="0">
                          <a:latin typeface="+mn-lt"/>
                          <a:cs typeface="Calibri"/>
                        </a:rPr>
                        <a:t>Virtual</a:t>
                      </a:r>
                      <a:endParaRPr sz="1000" dirty="0">
                        <a:latin typeface="+mn-lt"/>
                        <a:cs typeface="Calibri"/>
                      </a:endParaRPr>
                    </a:p>
                  </a:txBody>
                  <a:tcPr marL="0" marR="0" marT="4445" marB="0">
                    <a:lnL w="19050">
                      <a:solidFill>
                        <a:srgbClr val="000000"/>
                      </a:solidFill>
                      <a:prstDash val="solid"/>
                    </a:lnL>
                    <a:lnR w="9525">
                      <a:solidFill>
                        <a:srgbClr val="000000"/>
                      </a:solidFill>
                      <a:prstDash val="solid"/>
                    </a:lnR>
                    <a:lnT w="12700">
                      <a:solidFill>
                        <a:srgbClr val="000000"/>
                      </a:solidFill>
                      <a:prstDash val="solid"/>
                    </a:lnT>
                    <a:lnB w="6350">
                      <a:solidFill>
                        <a:srgbClr val="000000"/>
                      </a:solidFill>
                      <a:prstDash val="solid"/>
                    </a:lnB>
                    <a:solidFill>
                      <a:srgbClr val="92D050"/>
                    </a:solidFill>
                  </a:tcPr>
                </a:tc>
                <a:tc gridSpan="3">
                  <a:txBody>
                    <a:bodyPr/>
                    <a:lstStyle/>
                    <a:p>
                      <a:pPr marL="11430" marR="0" lvl="0" indent="0" algn="ctr" defTabSz="914400" eaLnBrk="1" fontAlgn="auto" latinLnBrk="0" hangingPunct="1">
                        <a:lnSpc>
                          <a:spcPts val="1425"/>
                        </a:lnSpc>
                        <a:spcBef>
                          <a:spcPts val="0"/>
                        </a:spcBef>
                        <a:spcAft>
                          <a:spcPts val="0"/>
                        </a:spcAft>
                        <a:buClrTx/>
                        <a:buSzTx/>
                        <a:buFontTx/>
                        <a:buNone/>
                        <a:tabLst/>
                        <a:defRPr/>
                      </a:pPr>
                      <a:r>
                        <a:rPr lang="en-US" sz="1000" b="1" spc="40" dirty="0">
                          <a:solidFill>
                            <a:schemeClr val="tx1"/>
                          </a:solidFill>
                          <a:latin typeface="+mn-lt"/>
                          <a:cs typeface="Calibri"/>
                        </a:rPr>
                        <a:t>------</a:t>
                      </a:r>
                      <a:endParaRPr lang="en-US" sz="1000" dirty="0">
                        <a:solidFill>
                          <a:schemeClr val="tx1"/>
                        </a:solidFill>
                        <a:latin typeface="+mn-lt"/>
                        <a:cs typeface="Calibri"/>
                      </a:endParaRPr>
                    </a:p>
                  </a:txBody>
                  <a:tcPr marL="0" marR="0" marT="0" marB="0">
                    <a:lnL w="9525">
                      <a:solidFill>
                        <a:srgbClr val="000000"/>
                      </a:solidFill>
                      <a:prstDash val="solid"/>
                    </a:lnL>
                    <a:lnR w="19050">
                      <a:solidFill>
                        <a:srgbClr val="000000"/>
                      </a:solidFill>
                      <a:prstDash val="solid"/>
                    </a:lnR>
                    <a:lnT w="12700">
                      <a:solidFill>
                        <a:srgbClr val="000000"/>
                      </a:solidFill>
                      <a:prstDash val="solid"/>
                    </a:lnT>
                    <a:lnB w="635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bl>
          </a:graphicData>
        </a:graphic>
      </p:graphicFrame>
      <p:sp>
        <p:nvSpPr>
          <p:cNvPr id="10" name="object 16"/>
          <p:cNvSpPr/>
          <p:nvPr/>
        </p:nvSpPr>
        <p:spPr>
          <a:xfrm>
            <a:off x="6273209" y="4067503"/>
            <a:ext cx="5356033" cy="2254711"/>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Comments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a:ea typeface="+mn-ea"/>
                <a:cs typeface="+mn-cs"/>
              </a:rPr>
              <a:t>Deliverables: </a:t>
            </a:r>
            <a:r>
              <a:rPr kumimoji="0" lang="en-US" sz="1400" b="0" i="0" u="none" strike="noStrike" kern="1200" cap="none" spc="0" normalizeH="0" baseline="0" noProof="0" dirty="0">
                <a:ln>
                  <a:noFill/>
                </a:ln>
                <a:solidFill>
                  <a:prstClr val="black"/>
                </a:solidFill>
                <a:effectLst/>
                <a:uLnTx/>
                <a:uFillTx/>
                <a:latin typeface="Arial"/>
                <a:ea typeface="+mn-ea"/>
                <a:cs typeface="+mn-cs"/>
              </a:rPr>
              <a:t>Complete Technical Data Package, Prototype, 3D Modeling Data, Testing Procedures.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285750" indent="-285750" fontAlgn="base">
              <a:spcBef>
                <a:spcPct val="0"/>
              </a:spcBef>
              <a:spcAft>
                <a:spcPct val="0"/>
              </a:spcAft>
              <a:buFont typeface="Arial" panose="020B0604020202020204" pitchFamily="34" charset="0"/>
              <a:buChar char="•"/>
              <a:defRPr/>
            </a:pPr>
            <a:r>
              <a:rPr kumimoji="0" lang="en-US" sz="1400" b="1"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White Papers: </a:t>
            </a:r>
            <a:r>
              <a:rPr kumimoji="0" lang="en-US" sz="1400" b="0" i="0" u="none" strike="noStrike" kern="1200" cap="none" spc="0" normalizeH="0" baseline="0" noProof="0" dirty="0">
                <a:ln>
                  <a:noFill/>
                </a:ln>
                <a:solidFill>
                  <a:prstClr val="black"/>
                </a:solidFill>
                <a:effectLst/>
                <a:uLnTx/>
                <a:uFillTx/>
                <a:latin typeface="Arial"/>
                <a:ea typeface="+mn-ea"/>
                <a:cs typeface="Calibri" panose="020F0502020204030204" pitchFamily="34" charset="0"/>
              </a:rPr>
              <a:t>Interested vendors should submit a White Paper to </a:t>
            </a:r>
            <a:r>
              <a:rPr lang="en-US" sz="1400" dirty="0">
                <a:solidFill>
                  <a:prstClr val="black"/>
                </a:solidFill>
                <a:latin typeface="Arial"/>
                <a:cs typeface="Calibri" panose="020F0502020204030204" pitchFamily="34" charset="0"/>
                <a:hlinkClick r:id="rId3"/>
              </a:rPr>
              <a:t>429SCMS.SASPO.workflow@us.af.mil</a:t>
            </a:r>
            <a:endParaRPr lang="en-US" sz="1400" dirty="0">
              <a:solidFill>
                <a:prstClr val="black"/>
              </a:solidFill>
              <a:latin typeface="Arial"/>
              <a:cs typeface="Calibri" panose="020F0502020204030204" pitchFamily="34" charset="0"/>
            </a:endParaRPr>
          </a:p>
          <a:p>
            <a:pPr marR="0" lvl="0" algn="l" defTabSz="914400" rtl="0" eaLnBrk="1" fontAlgn="base" latinLnBrk="0" hangingPunct="1">
              <a:lnSpc>
                <a:spcPct val="100000"/>
              </a:lnSpc>
              <a:spcBef>
                <a:spcPct val="0"/>
              </a:spcBef>
              <a:spcAft>
                <a:spcPct val="0"/>
              </a:spcAft>
              <a:buClrTx/>
              <a:buSzTx/>
              <a:tabLst/>
              <a:defRPr/>
            </a:pPr>
            <a:endParaRPr kumimoji="0" lang="en-US" sz="1400" b="0" i="0" u="none" strike="noStrike" kern="1200" cap="none" spc="0" normalizeH="0" baseline="0" noProof="0" dirty="0">
              <a:ln>
                <a:noFill/>
              </a:ln>
              <a:solidFill>
                <a:srgbClr val="4472C4"/>
              </a:solidFill>
              <a:effectLst/>
              <a:uLnTx/>
              <a:uFillTx/>
              <a:latin typeface="Arial"/>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400" b="1" dirty="0">
                <a:solidFill>
                  <a:prstClr val="black"/>
                </a:solidFill>
                <a:latin typeface="Arial"/>
              </a:rPr>
              <a:t>Technical Discussion: </a:t>
            </a:r>
            <a:r>
              <a:rPr lang="en-US" sz="1400" dirty="0">
                <a:solidFill>
                  <a:prstClr val="black"/>
                </a:solidFill>
                <a:latin typeface="Arial"/>
              </a:rPr>
              <a:t>RSVP for Technical Discussion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007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389" y="69057"/>
            <a:ext cx="9390679" cy="1143000"/>
          </a:xfrm>
        </p:spPr>
        <p:txBody>
          <a:bodyPr/>
          <a:lstStyle/>
          <a:p>
            <a:r>
              <a:rPr lang="en-US" sz="3200" dirty="0"/>
              <a:t>Hydraulic Motor-Pump Piston: Rev Engineering</a:t>
            </a:r>
            <a:br>
              <a:rPr lang="en-US" sz="3200" dirty="0"/>
            </a:br>
            <a:r>
              <a:rPr lang="en-US" sz="3200" dirty="0"/>
              <a:t> Tinker AFB – 422</a:t>
            </a:r>
            <a:r>
              <a:rPr lang="en-US" sz="3200" baseline="30000" dirty="0"/>
              <a:t>nd</a:t>
            </a:r>
            <a:r>
              <a:rPr lang="en-US" sz="3200" dirty="0"/>
              <a:t> SCMS</a:t>
            </a:r>
          </a:p>
        </p:txBody>
      </p:sp>
      <p:sp>
        <p:nvSpPr>
          <p:cNvPr id="3" name="Content Placeholder 2"/>
          <p:cNvSpPr>
            <a:spLocks noGrp="1"/>
          </p:cNvSpPr>
          <p:nvPr>
            <p:ph idx="1"/>
          </p:nvPr>
        </p:nvSpPr>
        <p:spPr>
          <a:xfrm>
            <a:off x="1875563" y="3270805"/>
            <a:ext cx="8440873" cy="3098362"/>
          </a:xfrm>
        </p:spPr>
        <p:txBody>
          <a:bodyPr/>
          <a:lstStyle/>
          <a:p>
            <a:pPr marL="0" indent="0" algn="ctr">
              <a:buNone/>
            </a:pPr>
            <a:r>
              <a:rPr lang="en-US" sz="1600" dirty="0"/>
              <a:t>If you would like to participate in the Technical Discussion on:</a:t>
            </a:r>
          </a:p>
          <a:p>
            <a:pPr marL="0" indent="0" algn="ctr">
              <a:buNone/>
            </a:pPr>
            <a:r>
              <a:rPr lang="en-US" sz="1600" dirty="0">
                <a:solidFill>
                  <a:srgbClr val="FF0000"/>
                </a:solidFill>
              </a:rPr>
              <a:t>September 17, 2024</a:t>
            </a:r>
          </a:p>
          <a:p>
            <a:pPr marL="0" indent="0" algn="ctr">
              <a:buNone/>
            </a:pPr>
            <a:r>
              <a:rPr lang="en-US" sz="1600" dirty="0"/>
              <a:t>provide the following, NLT                            </a:t>
            </a:r>
          </a:p>
          <a:p>
            <a:pPr marL="0" indent="0" algn="ctr">
              <a:buNone/>
            </a:pPr>
            <a:r>
              <a:rPr lang="en-US" sz="1600" dirty="0">
                <a:solidFill>
                  <a:srgbClr val="FF0000"/>
                </a:solidFill>
              </a:rPr>
              <a:t>August 30, 2024</a:t>
            </a:r>
          </a:p>
          <a:p>
            <a:pPr marL="0" indent="0" algn="ctr">
              <a:buNone/>
            </a:pPr>
            <a:r>
              <a:rPr lang="en-US" sz="1600" dirty="0">
                <a:solidFill>
                  <a:srgbClr val="FF0000"/>
                </a:solidFill>
              </a:rPr>
              <a:t> </a:t>
            </a:r>
            <a:r>
              <a:rPr lang="en-US" sz="1600" dirty="0">
                <a:solidFill>
                  <a:srgbClr val="FF0000"/>
                </a:solidFill>
                <a:hlinkClick r:id="rId2"/>
              </a:rPr>
              <a:t>429SCMS.SASPO.Workflow@us.af.mil</a:t>
            </a:r>
            <a:endParaRPr lang="en-US" sz="1600" dirty="0">
              <a:solidFill>
                <a:srgbClr val="FF0000"/>
              </a:solidFill>
            </a:endParaRPr>
          </a:p>
          <a:p>
            <a:pPr marL="0" indent="0" algn="ctr">
              <a:buNone/>
            </a:pPr>
            <a:r>
              <a:rPr lang="en-US" sz="1600" dirty="0">
                <a:solidFill>
                  <a:srgbClr val="FF0000"/>
                </a:solidFill>
              </a:rPr>
              <a:t>-Company, -Address, -Name(s), -Email(s), -Phone,</a:t>
            </a:r>
          </a:p>
          <a:p>
            <a:pPr marL="0" indent="0" algn="ctr">
              <a:buNone/>
            </a:pPr>
            <a:r>
              <a:rPr lang="en-US" sz="1600" dirty="0">
                <a:solidFill>
                  <a:srgbClr val="FF0000"/>
                </a:solidFill>
              </a:rPr>
              <a:t> -Your questions for Engineering, and </a:t>
            </a:r>
          </a:p>
          <a:p>
            <a:pPr marL="0" indent="0" algn="ctr">
              <a:buNone/>
            </a:pPr>
            <a:r>
              <a:rPr lang="en-US" sz="1600" dirty="0">
                <a:solidFill>
                  <a:srgbClr val="FF0000"/>
                </a:solidFill>
              </a:rPr>
              <a:t>-Statement of Capabilities</a:t>
            </a:r>
            <a:endParaRPr lang="en-US" sz="1600" dirty="0"/>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
        <p:nvSpPr>
          <p:cNvPr id="6" name="object 16">
            <a:extLst>
              <a:ext uri="{FF2B5EF4-FFF2-40B4-BE49-F238E27FC236}">
                <a16:creationId xmlns:a16="http://schemas.microsoft.com/office/drawing/2014/main" id="{C246A00B-25CA-7DA0-D054-C621E0350024}"/>
              </a:ext>
            </a:extLst>
          </p:cNvPr>
          <p:cNvSpPr/>
          <p:nvPr/>
        </p:nvSpPr>
        <p:spPr>
          <a:xfrm>
            <a:off x="530772" y="1315875"/>
            <a:ext cx="11130455" cy="1861145"/>
          </a:xfrm>
          <a:custGeom>
            <a:avLst/>
            <a:gdLst/>
            <a:ahLst/>
            <a:cxnLst/>
            <a:rect l="l" t="t" r="r" b="b"/>
            <a:pathLst>
              <a:path w="5523230" h="1972310">
                <a:moveTo>
                  <a:pt x="5522956" y="1972188"/>
                </a:moveTo>
                <a:lnTo>
                  <a:pt x="0" y="1972188"/>
                </a:lnTo>
                <a:lnTo>
                  <a:pt x="0" y="0"/>
                </a:lnTo>
                <a:lnTo>
                  <a:pt x="5522956" y="0"/>
                </a:lnTo>
                <a:lnTo>
                  <a:pt x="5522956" y="1972188"/>
                </a:lnTo>
                <a:close/>
              </a:path>
            </a:pathLst>
          </a:custGeom>
          <a:solidFill>
            <a:srgbClr val="FFFF66"/>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a:ea typeface="+mn-ea"/>
                <a:cs typeface="+mn-cs"/>
              </a:rPr>
              <a:t>Additional Comments</a:t>
            </a: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charset="0"/>
              <a:ea typeface="+mn-ea"/>
              <a:cs typeface="+mn-cs"/>
            </a:endParaRPr>
          </a:p>
          <a:p>
            <a:pPr marL="285750" indent="-285750" fontAlgn="base">
              <a:spcBef>
                <a:spcPct val="0"/>
              </a:spcBef>
              <a:spcAft>
                <a:spcPct val="0"/>
              </a:spcAft>
              <a:buFont typeface="Arial" panose="020B0604020202020204" pitchFamily="34" charset="0"/>
              <a:buChar char="•"/>
              <a:defRPr/>
            </a:pPr>
            <a:r>
              <a:rPr lang="en-US" sz="1600" dirty="0">
                <a:ea typeface="Calibri" panose="020F0502020204030204" pitchFamily="34" charset="0"/>
                <a:cs typeface="Times New Roman" panose="02020603050405020304" pitchFamily="18" charset="0"/>
              </a:rPr>
              <a:t>Interested vendors must be able to obtain a licensing agreement from the OEM</a:t>
            </a:r>
            <a:endParaRPr lang="en-US" sz="1600" dirty="0">
              <a:effectLst/>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600" dirty="0">
                <a:effectLst/>
                <a:cs typeface="Times New Roman" panose="02020603050405020304" pitchFamily="18" charset="0"/>
              </a:rPr>
              <a:t>Manufacturer is unable to meet current supply demands due to capacity.</a:t>
            </a:r>
            <a:endParaRPr kumimoji="0" lang="en-US"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4449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1A0B832-3BF1-589E-E47C-97B0E7E85B95}"/>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dirty="0"/>
              <a:t>Additional Tinker AFB Opportunities</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5081286"/>
          </a:xfrm>
        </p:spPr>
        <p:txBody>
          <a:bodyPr/>
          <a:lstStyle/>
          <a:p>
            <a:r>
              <a:rPr lang="en-US" dirty="0"/>
              <a:t>Hose Assembly, Non-metallic: AS – New Buy – B-2</a:t>
            </a:r>
          </a:p>
          <a:p>
            <a:pPr lvl="1"/>
            <a:r>
              <a:rPr lang="en-US" dirty="0"/>
              <a:t>NSN: 4720-01-362-3481, P/N: DAA3515A011-017</a:t>
            </a:r>
          </a:p>
          <a:p>
            <a:r>
              <a:rPr lang="en-US" dirty="0"/>
              <a:t>Hose Assembly, Non-metallic: AS – New Buy – B-2</a:t>
            </a:r>
          </a:p>
          <a:p>
            <a:pPr lvl="1"/>
            <a:r>
              <a:rPr lang="en-US" dirty="0"/>
              <a:t>NSN: 4720-01-362-3482, P/N: DAA3515A011-019</a:t>
            </a:r>
          </a:p>
          <a:p>
            <a:r>
              <a:rPr lang="en-US" dirty="0"/>
              <a:t>Hose Assembly, Non-metallic: AS – New Buy – B-2</a:t>
            </a:r>
          </a:p>
          <a:p>
            <a:pPr lvl="1"/>
            <a:r>
              <a:rPr lang="en-US" dirty="0"/>
              <a:t>NSN: 4720-01-362-3483, P/N: DAA3515A012-017</a:t>
            </a:r>
          </a:p>
          <a:p>
            <a:r>
              <a:rPr lang="en-US" dirty="0"/>
              <a:t>Hose Assembly, Non-metallic: AS – New Buy – B-2</a:t>
            </a:r>
          </a:p>
          <a:p>
            <a:pPr lvl="1"/>
            <a:r>
              <a:rPr lang="en-US" dirty="0"/>
              <a:t>NSN: 4720-01-362-5654, P/N: DAA3515A012-019</a:t>
            </a:r>
          </a:p>
          <a:p>
            <a:r>
              <a:rPr lang="en-US" dirty="0"/>
              <a:t>Hose Assembly, Non-metallic: AS – New Buy – B-2</a:t>
            </a:r>
          </a:p>
          <a:p>
            <a:pPr lvl="1"/>
            <a:r>
              <a:rPr lang="en-US" dirty="0"/>
              <a:t>NSN: 4720-01-362-5655, P/N: DAA3515A013-017</a:t>
            </a:r>
          </a:p>
          <a:p>
            <a:r>
              <a:rPr lang="en-US" dirty="0"/>
              <a:t>Hose Assembly, Non-metallic: AS – New Buy – B-2</a:t>
            </a:r>
          </a:p>
          <a:p>
            <a:pPr lvl="1"/>
            <a:r>
              <a:rPr lang="en-US" dirty="0"/>
              <a:t>NSN: 4720-01-362-5656, P/N: DAA3515A013-019</a:t>
            </a:r>
          </a:p>
          <a:p>
            <a:pPr lvl="1"/>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283991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7BB6F1A-9803-DFAD-DCE4-D1B9B61645D8}"/>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dirty="0"/>
              <a:t>Additional Tinker AFB Opportunities </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5081286"/>
          </a:xfrm>
        </p:spPr>
        <p:txBody>
          <a:bodyPr/>
          <a:lstStyle/>
          <a:p>
            <a:r>
              <a:rPr lang="en-US" dirty="0"/>
              <a:t>Hose Assembly, Non-metallic: AS – New Buy – B-2</a:t>
            </a:r>
          </a:p>
          <a:p>
            <a:pPr lvl="1"/>
            <a:r>
              <a:rPr lang="en-US" dirty="0"/>
              <a:t>NSN: 4720-01-362-5657, P/N: DAA3515A014-009</a:t>
            </a:r>
          </a:p>
          <a:p>
            <a:r>
              <a:rPr lang="en-US" dirty="0"/>
              <a:t>Hose Assembly, Non-metallic: AS – New Buy – B-2</a:t>
            </a:r>
          </a:p>
          <a:p>
            <a:pPr lvl="1"/>
            <a:r>
              <a:rPr lang="en-US" dirty="0"/>
              <a:t>NSN: 4720-01-362-3480, P/N: DAA3515A010-009</a:t>
            </a:r>
          </a:p>
          <a:p>
            <a:r>
              <a:rPr lang="en-US" dirty="0"/>
              <a:t>Lightning Arrestor – Reverse Engineering – KC135</a:t>
            </a:r>
          </a:p>
          <a:p>
            <a:pPr lvl="1"/>
            <a:r>
              <a:rPr lang="en-US" dirty="0"/>
              <a:t>NSN: 5920-00-677-9869, P/N: 10-2701-1</a:t>
            </a:r>
          </a:p>
          <a:p>
            <a:r>
              <a:rPr lang="en-US" dirty="0"/>
              <a:t>Switch, Push-Pull – Reverse Engineering – KC-135</a:t>
            </a:r>
          </a:p>
          <a:p>
            <a:pPr lvl="1"/>
            <a:r>
              <a:rPr lang="en-US" dirty="0"/>
              <a:t>NSN: 5930-00-556-3791, P/N: 10-1237-5</a:t>
            </a:r>
          </a:p>
          <a:p>
            <a:r>
              <a:rPr lang="en-US" dirty="0"/>
              <a:t>Temp Indicator – Reverse Engineering – KC-135</a:t>
            </a:r>
          </a:p>
          <a:p>
            <a:pPr lvl="1"/>
            <a:r>
              <a:rPr lang="en-US" dirty="0"/>
              <a:t>NSN: 6685-00-553-4726, P/N: MIL-I-6533A / 162B2</a:t>
            </a:r>
          </a:p>
          <a:p>
            <a:r>
              <a:rPr lang="en-US" dirty="0"/>
              <a:t>Ammeter – Reverse Engineering – KC-135</a:t>
            </a:r>
          </a:p>
          <a:p>
            <a:pPr lvl="1"/>
            <a:r>
              <a:rPr lang="en-US" dirty="0"/>
              <a:t>NSN: 6625-01-541-5288, P/N: 135-SP20</a:t>
            </a:r>
          </a:p>
          <a:p>
            <a:pPr marL="406400" lvl="1" indent="0">
              <a:buNone/>
            </a:pPr>
            <a:endParaRPr lang="en-US" sz="2400" dirty="0"/>
          </a:p>
          <a:p>
            <a:pPr lvl="1"/>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397868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1A0B832-3BF1-589E-E47C-97B0E7E85B95}"/>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dirty="0"/>
              <a:t>Additional Tinker AFB Opportunities</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5081286"/>
          </a:xfrm>
        </p:spPr>
        <p:txBody>
          <a:bodyPr/>
          <a:lstStyle/>
          <a:p>
            <a:r>
              <a:rPr lang="en-US" dirty="0"/>
              <a:t>Hydraulic Motor-Pump Piston: Reverse Engineering – F-16</a:t>
            </a:r>
          </a:p>
          <a:p>
            <a:pPr lvl="1"/>
            <a:r>
              <a:rPr lang="en-US" dirty="0"/>
              <a:t>NSN: 1650-01-254-0045, P/N: 737225GA</a:t>
            </a:r>
          </a:p>
          <a:p>
            <a:r>
              <a:rPr lang="en-US" dirty="0"/>
              <a:t>Hydraulic Motor-Pump Piston: Reverse Engineering – F-16</a:t>
            </a:r>
          </a:p>
          <a:p>
            <a:pPr lvl="1"/>
            <a:r>
              <a:rPr lang="en-US" dirty="0"/>
              <a:t>NSN: 1650-01-254-0046, P/N: 737225GH</a:t>
            </a:r>
          </a:p>
          <a:p>
            <a:r>
              <a:rPr lang="en-US" dirty="0"/>
              <a:t>Hydraulic Motor-Pump Piston: Reverse Engineering – F-16</a:t>
            </a:r>
          </a:p>
          <a:p>
            <a:pPr lvl="1"/>
            <a:r>
              <a:rPr lang="en-US" dirty="0"/>
              <a:t>NSN: 1650-01-254-0047, P/N: 737225GD</a:t>
            </a:r>
          </a:p>
          <a:p>
            <a:r>
              <a:rPr lang="en-US" dirty="0"/>
              <a:t>Hydraulic Motor-Pump Piston: Reverse Engineering – F-16</a:t>
            </a:r>
          </a:p>
          <a:p>
            <a:pPr lvl="1"/>
            <a:r>
              <a:rPr lang="en-US" dirty="0"/>
              <a:t>NSN: 1650-01-706-3382, P/N: 766499G3</a:t>
            </a:r>
          </a:p>
          <a:p>
            <a:r>
              <a:rPr lang="en-US" dirty="0"/>
              <a:t>Hydraulic Motor-Pump Piston: Reverse Engineering – F-16</a:t>
            </a:r>
          </a:p>
          <a:p>
            <a:pPr lvl="1"/>
            <a:r>
              <a:rPr lang="en-US" dirty="0"/>
              <a:t>NSN: 1650-01-706-1551, P/N: 766499G1</a:t>
            </a:r>
          </a:p>
          <a:p>
            <a:r>
              <a:rPr lang="en-US" dirty="0"/>
              <a:t>Cylinder Block Unit, Hydraulic Motor-Pump: AS – Market Research – F-16</a:t>
            </a:r>
          </a:p>
          <a:p>
            <a:pPr lvl="1"/>
            <a:r>
              <a:rPr lang="en-US" dirty="0"/>
              <a:t>NSN: 1650-01-254-0116, P/N: 714051</a:t>
            </a:r>
          </a:p>
          <a:p>
            <a:pPr lvl="1"/>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327482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sz="3300" dirty="0"/>
              <a:t>Tinker AFB Engine Opportunities</a:t>
            </a:r>
            <a:br>
              <a:rPr lang="en-US" sz="3300" dirty="0"/>
            </a:br>
            <a:r>
              <a:rPr lang="en-US" sz="3300" dirty="0"/>
              <a:t>  </a:t>
            </a:r>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pic>
        <p:nvPicPr>
          <p:cNvPr id="8" name="Picture 7">
            <a:extLst>
              <a:ext uri="{FF2B5EF4-FFF2-40B4-BE49-F238E27FC236}">
                <a16:creationId xmlns:a16="http://schemas.microsoft.com/office/drawing/2014/main" id="{ED7C96FE-CAAA-D916-2EAD-5AED5280E585}"/>
              </a:ext>
            </a:extLst>
          </p:cNvPr>
          <p:cNvPicPr>
            <a:picLocks noChangeAspect="1"/>
          </p:cNvPicPr>
          <p:nvPr/>
        </p:nvPicPr>
        <p:blipFill>
          <a:blip r:embed="rId2"/>
          <a:stretch>
            <a:fillRect/>
          </a:stretch>
        </p:blipFill>
        <p:spPr>
          <a:xfrm>
            <a:off x="222226" y="1285246"/>
            <a:ext cx="6501152" cy="2926256"/>
          </a:xfrm>
          <a:prstGeom prst="rect">
            <a:avLst/>
          </a:prstGeom>
        </p:spPr>
      </p:pic>
      <p:pic>
        <p:nvPicPr>
          <p:cNvPr id="9" name="Picture 8">
            <a:extLst>
              <a:ext uri="{FF2B5EF4-FFF2-40B4-BE49-F238E27FC236}">
                <a16:creationId xmlns:a16="http://schemas.microsoft.com/office/drawing/2014/main" id="{2A087490-20F8-9FC8-18BE-D6427E346B09}"/>
              </a:ext>
            </a:extLst>
          </p:cNvPr>
          <p:cNvPicPr>
            <a:picLocks noChangeAspect="1"/>
          </p:cNvPicPr>
          <p:nvPr/>
        </p:nvPicPr>
        <p:blipFill>
          <a:blip r:embed="rId3"/>
          <a:stretch>
            <a:fillRect/>
          </a:stretch>
        </p:blipFill>
        <p:spPr>
          <a:xfrm>
            <a:off x="6197430" y="3429000"/>
            <a:ext cx="5977637" cy="2926256"/>
          </a:xfrm>
          <a:prstGeom prst="rect">
            <a:avLst/>
          </a:prstGeom>
        </p:spPr>
      </p:pic>
    </p:spTree>
    <p:extLst>
      <p:ext uri="{BB962C8B-B14F-4D97-AF65-F5344CB8AC3E}">
        <p14:creationId xmlns:p14="http://schemas.microsoft.com/office/powerpoint/2010/main" val="3678885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0677063-ABA6-09F2-F30C-AD0FFEF2CC66}"/>
              </a:ext>
            </a:extLst>
          </p:cNvPr>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cxnSp>
      <p:sp>
        <p:nvSpPr>
          <p:cNvPr id="2" name="Title 1">
            <a:extLst>
              <a:ext uri="{FF2B5EF4-FFF2-40B4-BE49-F238E27FC236}">
                <a16:creationId xmlns:a16="http://schemas.microsoft.com/office/drawing/2014/main" id="{4E258985-ECC3-8C8C-3E5D-6E5E409CCD9E}"/>
              </a:ext>
            </a:extLst>
          </p:cNvPr>
          <p:cNvSpPr>
            <a:spLocks noGrp="1"/>
          </p:cNvSpPr>
          <p:nvPr>
            <p:ph type="title"/>
          </p:nvPr>
        </p:nvSpPr>
        <p:spPr>
          <a:xfrm>
            <a:off x="1389712" y="28575"/>
            <a:ext cx="9412576" cy="1143000"/>
          </a:xfrm>
        </p:spPr>
        <p:txBody>
          <a:bodyPr/>
          <a:lstStyle/>
          <a:p>
            <a:r>
              <a:rPr lang="en-US" sz="3300" dirty="0"/>
              <a:t>Additional Tinker AFB Engine Opportunities</a:t>
            </a:r>
            <a:br>
              <a:rPr lang="en-US" sz="3300" dirty="0"/>
            </a:br>
            <a:r>
              <a:rPr lang="en-US" sz="3300" dirty="0"/>
              <a:t>  </a:t>
            </a:r>
          </a:p>
        </p:txBody>
      </p:sp>
      <p:sp>
        <p:nvSpPr>
          <p:cNvPr id="3" name="Content Placeholder 2">
            <a:extLst>
              <a:ext uri="{FF2B5EF4-FFF2-40B4-BE49-F238E27FC236}">
                <a16:creationId xmlns:a16="http://schemas.microsoft.com/office/drawing/2014/main" id="{741DB22B-E955-9A3A-80D1-33D0DC2F2C10}"/>
              </a:ext>
            </a:extLst>
          </p:cNvPr>
          <p:cNvSpPr>
            <a:spLocks noGrp="1"/>
          </p:cNvSpPr>
          <p:nvPr>
            <p:ph idx="1"/>
          </p:nvPr>
        </p:nvSpPr>
        <p:spPr>
          <a:xfrm>
            <a:off x="388932" y="1327698"/>
            <a:ext cx="11111696" cy="5081286"/>
          </a:xfrm>
        </p:spPr>
        <p:txBody>
          <a:bodyPr/>
          <a:lstStyle/>
          <a:p>
            <a:r>
              <a:rPr lang="en-US" dirty="0"/>
              <a:t>Bearing, Ball, Annular – Market Research – F100</a:t>
            </a:r>
          </a:p>
          <a:p>
            <a:pPr lvl="1"/>
            <a:r>
              <a:rPr lang="en-US" dirty="0"/>
              <a:t>NSN: 3110-00-345-6121, P/N: 4037050</a:t>
            </a:r>
          </a:p>
          <a:p>
            <a:r>
              <a:rPr lang="en-US" dirty="0"/>
              <a:t>Bearing, Ball, Annular - Market Research – F100</a:t>
            </a:r>
          </a:p>
          <a:p>
            <a:pPr lvl="1"/>
            <a:r>
              <a:rPr lang="en-US" dirty="0"/>
              <a:t>NSN: 3110-00-345-6018, P/N: 4035594</a:t>
            </a:r>
          </a:p>
          <a:p>
            <a:r>
              <a:rPr lang="en-US" dirty="0"/>
              <a:t>Bearing, Roller -  Market Research – F100</a:t>
            </a:r>
          </a:p>
          <a:p>
            <a:pPr lvl="1"/>
            <a:r>
              <a:rPr lang="en-US" dirty="0"/>
              <a:t>NSN: 3110-01-137-2472, P/N: 4059349</a:t>
            </a:r>
          </a:p>
          <a:p>
            <a:r>
              <a:rPr lang="en-US" dirty="0"/>
              <a:t>Air Seal #3 Bearing - Market Research – F100</a:t>
            </a:r>
          </a:p>
          <a:p>
            <a:pPr lvl="1"/>
            <a:r>
              <a:rPr lang="en-US" dirty="0"/>
              <a:t>NSN: 2840-01-381-6850, P/N: 4080811</a:t>
            </a:r>
          </a:p>
          <a:p>
            <a:r>
              <a:rPr lang="en-US" dirty="0"/>
              <a:t>Bearing, Ball, Annular -  Market Research – F100</a:t>
            </a:r>
          </a:p>
          <a:p>
            <a:pPr lvl="1"/>
            <a:r>
              <a:rPr lang="en-US" dirty="0"/>
              <a:t>NSN: 3110-01-388-9826, P/N: 4081024</a:t>
            </a:r>
          </a:p>
          <a:p>
            <a:r>
              <a:rPr lang="en-US" dirty="0"/>
              <a:t>Bearing, Ball, Annular -  Market Research – F100</a:t>
            </a:r>
          </a:p>
          <a:p>
            <a:pPr lvl="1"/>
            <a:r>
              <a:rPr lang="en-US" dirty="0"/>
              <a:t>NSN: 3110-01-319-6269, P/N: 4075314</a:t>
            </a:r>
          </a:p>
          <a:p>
            <a:pPr marL="406400" lvl="1" indent="0">
              <a:buNone/>
            </a:pPr>
            <a:endParaRPr lang="en-US" dirty="0"/>
          </a:p>
          <a:p>
            <a:pPr marL="406400" lvl="1" indent="0">
              <a:buNone/>
            </a:pPr>
            <a:endParaRPr lang="en-US" sz="2400" dirty="0"/>
          </a:p>
          <a:p>
            <a:pPr lvl="1"/>
            <a:endParaRPr lang="en-US" sz="2400" dirty="0"/>
          </a:p>
          <a:p>
            <a:pPr lvl="1"/>
            <a:endParaRPr lang="en-US" sz="2400" dirty="0"/>
          </a:p>
          <a:p>
            <a:pPr lvl="1"/>
            <a:endParaRPr lang="en-US" sz="2400" dirty="0"/>
          </a:p>
          <a:p>
            <a:pPr marL="406400" lvl="1"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1A12E3C9-B5E7-F8CF-5452-61A5A627E74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CF4F-2ECB-4C54-9552-FB58A436033C}" type="slidenum">
              <a:rPr kumimoji="0" lang="en-US" sz="1000" b="0"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808080"/>
              </a:solidFill>
              <a:effectLst/>
              <a:uLnTx/>
              <a:uFillTx/>
              <a:latin typeface="Arial"/>
              <a:ea typeface="+mn-ea"/>
              <a:cs typeface="+mn-cs"/>
            </a:endParaRPr>
          </a:p>
        </p:txBody>
      </p:sp>
    </p:spTree>
    <p:extLst>
      <p:ext uri="{BB962C8B-B14F-4D97-AF65-F5344CB8AC3E}">
        <p14:creationId xmlns:p14="http://schemas.microsoft.com/office/powerpoint/2010/main" val="3532835603"/>
      </p:ext>
    </p:extLst>
  </p:cSld>
  <p:clrMapOvr>
    <a:masterClrMapping/>
  </p:clrMapOvr>
</p:sld>
</file>

<file path=ppt/theme/theme1.xml><?xml version="1.0" encoding="utf-8"?>
<a:theme xmlns:a="http://schemas.openxmlformats.org/drawingml/2006/main" name="8_USAF(Uncl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TotalTime>
  <Words>2508</Words>
  <Application>Microsoft Office PowerPoint</Application>
  <PresentationFormat>Widescreen</PresentationFormat>
  <Paragraphs>595</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Schoolbook</vt:lpstr>
      <vt:lpstr>Tahoma</vt:lpstr>
      <vt:lpstr>Times New Roman</vt:lpstr>
      <vt:lpstr>Wingdings</vt:lpstr>
      <vt:lpstr>8_USAF(Unclas)</vt:lpstr>
      <vt:lpstr>Tinker AFB Opportunities</vt:lpstr>
      <vt:lpstr>Prism, Optical: Mkt Research    Tinker AFB – 422nd SCMS </vt:lpstr>
      <vt:lpstr>Hydraulic Motor-Pump Piston: Rev Engineering  Tinker AFB – 422nd SCMS</vt:lpstr>
      <vt:lpstr>Hydraulic Motor-Pump Piston: Rev Engineering  Tinker AFB – 422nd SCMS</vt:lpstr>
      <vt:lpstr>Additional Tinker AFB Opportunities   </vt:lpstr>
      <vt:lpstr>Additional Tinker AFB Opportunities    </vt:lpstr>
      <vt:lpstr>Additional Tinker AFB Opportunities   </vt:lpstr>
      <vt:lpstr>Tinker AFB Engine Opportunities   </vt:lpstr>
      <vt:lpstr>Additional Tinker AFB Engine Opportunities   </vt:lpstr>
      <vt:lpstr>Additional Tinker AFB Engine Opportunities   </vt:lpstr>
      <vt:lpstr>Additional Tinker AFB Engine Opportunities   </vt:lpstr>
      <vt:lpstr>Additional Tinker AFB Engine Opportunities   </vt:lpstr>
      <vt:lpstr>Additional Tinker AFB Engine Opportunities   </vt:lpstr>
      <vt:lpstr>Additional Tinker AFB Engine Opportunities   </vt:lpstr>
      <vt:lpstr>Robins AFB Opportunities</vt:lpstr>
      <vt:lpstr>Intraform Indicator: Reverse Engineering   Robins AFB – 409th SCMS</vt:lpstr>
      <vt:lpstr>Intraform Indicator: Reverse Engineering  Robins AFB – 409th SCMS</vt:lpstr>
      <vt:lpstr>Additional Robins AFB Opportunities   </vt:lpstr>
      <vt:lpstr>Hill AFB Opportunities</vt:lpstr>
      <vt:lpstr>APU Turbine Engine: AS - Repair  Hill AFB – 419th SCMS</vt:lpstr>
      <vt:lpstr>APU Turbine Engine: AS - Repair  Hill AFB – 419th SCMS</vt:lpstr>
      <vt:lpstr>Acronym Legend   </vt:lpstr>
      <vt:lpstr>Acronym Legend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 &amp; C-5 Galaxy</dc:title>
  <dc:creator>RIGGS, MELISSA E CTR USAF AFMC 429 SCMS/GUMD</dc:creator>
  <cp:lastModifiedBy>HARRIS, RANDOLPH L CIV USAF AFMC 429 SCMS/GUMD (SASPO)</cp:lastModifiedBy>
  <cp:revision>17</cp:revision>
  <dcterms:created xsi:type="dcterms:W3CDTF">2024-02-29T16:07:38Z</dcterms:created>
  <dcterms:modified xsi:type="dcterms:W3CDTF">2024-07-12T13:09:53Z</dcterms:modified>
</cp:coreProperties>
</file>